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40"/>
  </p:notesMasterIdLst>
  <p:sldIdLst>
    <p:sldId id="325" r:id="rId2"/>
    <p:sldId id="326" r:id="rId3"/>
    <p:sldId id="327" r:id="rId4"/>
    <p:sldId id="257" r:id="rId5"/>
    <p:sldId id="330" r:id="rId6"/>
    <p:sldId id="331" r:id="rId7"/>
    <p:sldId id="332" r:id="rId8"/>
    <p:sldId id="333" r:id="rId9"/>
    <p:sldId id="334" r:id="rId10"/>
    <p:sldId id="335" r:id="rId11"/>
    <p:sldId id="336" r:id="rId12"/>
    <p:sldId id="337" r:id="rId13"/>
    <p:sldId id="339" r:id="rId14"/>
    <p:sldId id="357" r:id="rId15"/>
    <p:sldId id="358" r:id="rId16"/>
    <p:sldId id="359" r:id="rId17"/>
    <p:sldId id="360" r:id="rId18"/>
    <p:sldId id="361" r:id="rId19"/>
    <p:sldId id="362" r:id="rId20"/>
    <p:sldId id="363" r:id="rId21"/>
    <p:sldId id="338" r:id="rId22"/>
    <p:sldId id="340" r:id="rId23"/>
    <p:sldId id="341" r:id="rId24"/>
    <p:sldId id="342" r:id="rId25"/>
    <p:sldId id="343" r:id="rId26"/>
    <p:sldId id="344" r:id="rId27"/>
    <p:sldId id="345" r:id="rId28"/>
    <p:sldId id="346" r:id="rId29"/>
    <p:sldId id="347" r:id="rId30"/>
    <p:sldId id="348" r:id="rId31"/>
    <p:sldId id="349" r:id="rId32"/>
    <p:sldId id="350" r:id="rId33"/>
    <p:sldId id="351" r:id="rId34"/>
    <p:sldId id="352" r:id="rId35"/>
    <p:sldId id="353" r:id="rId36"/>
    <p:sldId id="354" r:id="rId37"/>
    <p:sldId id="355" r:id="rId38"/>
    <p:sldId id="356" r:id="rId39"/>
  </p:sldIdLst>
  <p:sldSz cx="9144000" cy="6858000" type="screen4x3"/>
  <p:notesSz cx="6858000" cy="9144000"/>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71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64BE07A4-A665-A919-1B25-3899737CF7A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a:extLst>
              <a:ext uri="{FF2B5EF4-FFF2-40B4-BE49-F238E27FC236}">
                <a16:creationId xmlns:a16="http://schemas.microsoft.com/office/drawing/2014/main" id="{B3759F18-848E-18AB-F0B7-1AC975BB8D56}"/>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4B3566C-6B36-44B2-A0FE-1386DF819B7B}" type="datetimeFigureOut">
              <a:rPr lang="ru-RU"/>
              <a:pPr>
                <a:defRPr/>
              </a:pPr>
              <a:t>19.11.2024</a:t>
            </a:fld>
            <a:endParaRPr lang="ru-RU"/>
          </a:p>
        </p:txBody>
      </p:sp>
      <p:sp>
        <p:nvSpPr>
          <p:cNvPr id="4" name="Образ слайда 3">
            <a:extLst>
              <a:ext uri="{FF2B5EF4-FFF2-40B4-BE49-F238E27FC236}">
                <a16:creationId xmlns:a16="http://schemas.microsoft.com/office/drawing/2014/main" id="{23204E28-5EA7-4279-2F56-E2DF05EB115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id="{8AE3E0F2-DDE5-FF7B-2126-9E4FD67DF2D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a16="http://schemas.microsoft.com/office/drawing/2014/main" id="{5E2898C7-73E8-C518-8CB1-662F14CF7F4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a:extLst>
              <a:ext uri="{FF2B5EF4-FFF2-40B4-BE49-F238E27FC236}">
                <a16:creationId xmlns:a16="http://schemas.microsoft.com/office/drawing/2014/main" id="{77FAD13F-BB2B-6DAE-44F7-2EB15490732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7CE44F2D-CCF1-4D8B-9D8C-DF22EEBB5832}" type="slidenum">
              <a:rPr lang="ru-RU" altLang="ru-RU"/>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Образ слайда 1">
            <a:extLst>
              <a:ext uri="{FF2B5EF4-FFF2-40B4-BE49-F238E27FC236}">
                <a16:creationId xmlns:a16="http://schemas.microsoft.com/office/drawing/2014/main" id="{810FE47D-B7C9-371C-6671-5C5354BD2E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Заметки 2">
            <a:extLst>
              <a:ext uri="{FF2B5EF4-FFF2-40B4-BE49-F238E27FC236}">
                <a16:creationId xmlns:a16="http://schemas.microsoft.com/office/drawing/2014/main" id="{EDFCC03C-D728-C530-97F7-690BE1617F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a:p>
        </p:txBody>
      </p:sp>
      <p:sp>
        <p:nvSpPr>
          <p:cNvPr id="28676" name="Номер слайда 3">
            <a:extLst>
              <a:ext uri="{FF2B5EF4-FFF2-40B4-BE49-F238E27FC236}">
                <a16:creationId xmlns:a16="http://schemas.microsoft.com/office/drawing/2014/main" id="{D01386D5-7C1F-3B9C-4A96-D448B8252882}"/>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61296CE-A469-4394-9E94-307781500794}" type="slidenum">
              <a:rPr lang="ru-RU" altLang="ru-RU">
                <a:latin typeface="Calibri" panose="020F0502020204030204" pitchFamily="34" charset="0"/>
              </a:rPr>
              <a:pPr eaLnBrk="1" hangingPunct="1"/>
              <a:t>4</a:t>
            </a:fld>
            <a:endParaRPr lang="ru-RU" altLang="ru-RU">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B625DF-0652-4304-989D-6CAB9F86FF1D}"/>
              </a:ext>
            </a:extLst>
          </p:cNvPr>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a:extLst>
              <a:ext uri="{FF2B5EF4-FFF2-40B4-BE49-F238E27FC236}">
                <a16:creationId xmlns:a16="http://schemas.microsoft.com/office/drawing/2014/main" id="{5C8A7F93-530B-D732-5F8B-30A21491DA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a:extLst>
              <a:ext uri="{FF2B5EF4-FFF2-40B4-BE49-F238E27FC236}">
                <a16:creationId xmlns:a16="http://schemas.microsoft.com/office/drawing/2014/main" id="{2D1A4FEB-0417-34A9-EB9C-6F0069D1B5AE}"/>
              </a:ext>
            </a:extLst>
          </p:cNvPr>
          <p:cNvSpPr>
            <a:spLocks noGrp="1"/>
          </p:cNvSpPr>
          <p:nvPr>
            <p:ph type="dt" sz="half" idx="10"/>
          </p:nvPr>
        </p:nvSpPr>
        <p:spPr/>
        <p:txBody>
          <a:bodyPr/>
          <a:lstStyle/>
          <a:p>
            <a:pPr>
              <a:defRPr/>
            </a:pPr>
            <a:fld id="{353FECC8-8F6D-479D-A9B1-D471871B0C90}" type="datetimeFigureOut">
              <a:rPr lang="ru-RU" smtClean="0"/>
              <a:pPr>
                <a:defRPr/>
              </a:pPr>
              <a:t>19.11.2024</a:t>
            </a:fld>
            <a:endParaRPr lang="ru-RU"/>
          </a:p>
        </p:txBody>
      </p:sp>
      <p:sp>
        <p:nvSpPr>
          <p:cNvPr id="5" name="Нижний колонтитул 4">
            <a:extLst>
              <a:ext uri="{FF2B5EF4-FFF2-40B4-BE49-F238E27FC236}">
                <a16:creationId xmlns:a16="http://schemas.microsoft.com/office/drawing/2014/main" id="{9A289684-0026-B086-C645-DB274AF0800B}"/>
              </a:ext>
            </a:extLst>
          </p:cNvPr>
          <p:cNvSpPr>
            <a:spLocks noGrp="1"/>
          </p:cNvSpPr>
          <p:nvPr>
            <p:ph type="ftr" sz="quarter" idx="11"/>
          </p:nvPr>
        </p:nvSpPr>
        <p:spPr/>
        <p:txBody>
          <a:bodyPr/>
          <a:lstStyle/>
          <a:p>
            <a:pPr>
              <a:defRPr/>
            </a:pPr>
            <a:endParaRPr lang="ru-RU"/>
          </a:p>
        </p:txBody>
      </p:sp>
      <p:sp>
        <p:nvSpPr>
          <p:cNvPr id="6" name="Номер слайда 5">
            <a:extLst>
              <a:ext uri="{FF2B5EF4-FFF2-40B4-BE49-F238E27FC236}">
                <a16:creationId xmlns:a16="http://schemas.microsoft.com/office/drawing/2014/main" id="{C35DC8F4-A300-0535-227A-1FB501B3B46F}"/>
              </a:ext>
            </a:extLst>
          </p:cNvPr>
          <p:cNvSpPr>
            <a:spLocks noGrp="1"/>
          </p:cNvSpPr>
          <p:nvPr>
            <p:ph type="sldNum" sz="quarter" idx="12"/>
          </p:nvPr>
        </p:nvSpPr>
        <p:spPr/>
        <p:txBody>
          <a:bodyPr/>
          <a:lstStyle/>
          <a:p>
            <a:fld id="{1AD5757C-C9EF-48CB-84E4-BADE9EAC8B56}" type="slidenum">
              <a:rPr lang="ru-RU" altLang="ru-RU" smtClean="0"/>
              <a:pPr/>
              <a:t>‹#›</a:t>
            </a:fld>
            <a:endParaRPr lang="ru-RU" altLang="ru-RU"/>
          </a:p>
        </p:txBody>
      </p:sp>
    </p:spTree>
    <p:extLst>
      <p:ext uri="{BB962C8B-B14F-4D97-AF65-F5344CB8AC3E}">
        <p14:creationId xmlns:p14="http://schemas.microsoft.com/office/powerpoint/2010/main" val="3384907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95F44E-2F61-B64F-C001-B649EEF7E6D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F9DD945-EE4A-59D5-D834-EBD9F715632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37FFE2C-96A8-E64D-7BFE-F091601778D1}"/>
              </a:ext>
            </a:extLst>
          </p:cNvPr>
          <p:cNvSpPr>
            <a:spLocks noGrp="1"/>
          </p:cNvSpPr>
          <p:nvPr>
            <p:ph type="dt" sz="half" idx="10"/>
          </p:nvPr>
        </p:nvSpPr>
        <p:spPr/>
        <p:txBody>
          <a:bodyPr/>
          <a:lstStyle/>
          <a:p>
            <a:pPr>
              <a:defRPr/>
            </a:pPr>
            <a:fld id="{3E21D6BC-B700-496B-8A34-F4572FCA85B8}" type="datetimeFigureOut">
              <a:rPr lang="ru-RU" smtClean="0"/>
              <a:pPr>
                <a:defRPr/>
              </a:pPr>
              <a:t>19.11.2024</a:t>
            </a:fld>
            <a:endParaRPr lang="ru-RU"/>
          </a:p>
        </p:txBody>
      </p:sp>
      <p:sp>
        <p:nvSpPr>
          <p:cNvPr id="5" name="Нижний колонтитул 4">
            <a:extLst>
              <a:ext uri="{FF2B5EF4-FFF2-40B4-BE49-F238E27FC236}">
                <a16:creationId xmlns:a16="http://schemas.microsoft.com/office/drawing/2014/main" id="{F5017CD7-6906-08EB-E495-6B1E62B257AA}"/>
              </a:ext>
            </a:extLst>
          </p:cNvPr>
          <p:cNvSpPr>
            <a:spLocks noGrp="1"/>
          </p:cNvSpPr>
          <p:nvPr>
            <p:ph type="ftr" sz="quarter" idx="11"/>
          </p:nvPr>
        </p:nvSpPr>
        <p:spPr/>
        <p:txBody>
          <a:bodyPr/>
          <a:lstStyle/>
          <a:p>
            <a:pPr>
              <a:defRPr/>
            </a:pPr>
            <a:endParaRPr lang="ru-RU"/>
          </a:p>
        </p:txBody>
      </p:sp>
      <p:sp>
        <p:nvSpPr>
          <p:cNvPr id="6" name="Номер слайда 5">
            <a:extLst>
              <a:ext uri="{FF2B5EF4-FFF2-40B4-BE49-F238E27FC236}">
                <a16:creationId xmlns:a16="http://schemas.microsoft.com/office/drawing/2014/main" id="{44E22706-9F4A-81C7-E949-FD08FFAD2F3E}"/>
              </a:ext>
            </a:extLst>
          </p:cNvPr>
          <p:cNvSpPr>
            <a:spLocks noGrp="1"/>
          </p:cNvSpPr>
          <p:nvPr>
            <p:ph type="sldNum" sz="quarter" idx="12"/>
          </p:nvPr>
        </p:nvSpPr>
        <p:spPr/>
        <p:txBody>
          <a:bodyPr/>
          <a:lstStyle/>
          <a:p>
            <a:fld id="{4A5CF238-1733-4088-A0C7-DE6756FD00A7}" type="slidenum">
              <a:rPr lang="ru-RU" altLang="ru-RU" smtClean="0"/>
              <a:pPr/>
              <a:t>‹#›</a:t>
            </a:fld>
            <a:endParaRPr lang="ru-RU" altLang="ru-RU"/>
          </a:p>
        </p:txBody>
      </p:sp>
    </p:spTree>
    <p:extLst>
      <p:ext uri="{BB962C8B-B14F-4D97-AF65-F5344CB8AC3E}">
        <p14:creationId xmlns:p14="http://schemas.microsoft.com/office/powerpoint/2010/main" val="799018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028C8D5C-D684-EB41-2A2A-7F42A589E743}"/>
              </a:ext>
            </a:extLst>
          </p:cNvPr>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D9D36CE3-8D61-C54F-CE7F-BE26669FAA19}"/>
              </a:ext>
            </a:extLst>
          </p:cNvPr>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799852A-7E84-2661-E288-35479B5881B1}"/>
              </a:ext>
            </a:extLst>
          </p:cNvPr>
          <p:cNvSpPr>
            <a:spLocks noGrp="1"/>
          </p:cNvSpPr>
          <p:nvPr>
            <p:ph type="dt" sz="half" idx="10"/>
          </p:nvPr>
        </p:nvSpPr>
        <p:spPr/>
        <p:txBody>
          <a:bodyPr/>
          <a:lstStyle/>
          <a:p>
            <a:pPr>
              <a:defRPr/>
            </a:pPr>
            <a:fld id="{79D8720F-8BDA-47DF-813A-6579D10B35D3}" type="datetimeFigureOut">
              <a:rPr lang="ru-RU" smtClean="0"/>
              <a:pPr>
                <a:defRPr/>
              </a:pPr>
              <a:t>19.11.2024</a:t>
            </a:fld>
            <a:endParaRPr lang="ru-RU"/>
          </a:p>
        </p:txBody>
      </p:sp>
      <p:sp>
        <p:nvSpPr>
          <p:cNvPr id="5" name="Нижний колонтитул 4">
            <a:extLst>
              <a:ext uri="{FF2B5EF4-FFF2-40B4-BE49-F238E27FC236}">
                <a16:creationId xmlns:a16="http://schemas.microsoft.com/office/drawing/2014/main" id="{842A2F9C-D5B5-2F60-017B-6763770F99E8}"/>
              </a:ext>
            </a:extLst>
          </p:cNvPr>
          <p:cNvSpPr>
            <a:spLocks noGrp="1"/>
          </p:cNvSpPr>
          <p:nvPr>
            <p:ph type="ftr" sz="quarter" idx="11"/>
          </p:nvPr>
        </p:nvSpPr>
        <p:spPr/>
        <p:txBody>
          <a:bodyPr/>
          <a:lstStyle/>
          <a:p>
            <a:pPr>
              <a:defRPr/>
            </a:pPr>
            <a:endParaRPr lang="ru-RU"/>
          </a:p>
        </p:txBody>
      </p:sp>
      <p:sp>
        <p:nvSpPr>
          <p:cNvPr id="6" name="Номер слайда 5">
            <a:extLst>
              <a:ext uri="{FF2B5EF4-FFF2-40B4-BE49-F238E27FC236}">
                <a16:creationId xmlns:a16="http://schemas.microsoft.com/office/drawing/2014/main" id="{EDCF6776-7A9A-462F-D6B4-D10B9415FAA9}"/>
              </a:ext>
            </a:extLst>
          </p:cNvPr>
          <p:cNvSpPr>
            <a:spLocks noGrp="1"/>
          </p:cNvSpPr>
          <p:nvPr>
            <p:ph type="sldNum" sz="quarter" idx="12"/>
          </p:nvPr>
        </p:nvSpPr>
        <p:spPr/>
        <p:txBody>
          <a:bodyPr/>
          <a:lstStyle/>
          <a:p>
            <a:fld id="{8B9891D4-0FB6-40E2-AC1C-76F9206023FE}" type="slidenum">
              <a:rPr lang="ru-RU" altLang="ru-RU" smtClean="0"/>
              <a:pPr/>
              <a:t>‹#›</a:t>
            </a:fld>
            <a:endParaRPr lang="ru-RU" altLang="ru-RU"/>
          </a:p>
        </p:txBody>
      </p:sp>
    </p:spTree>
    <p:extLst>
      <p:ext uri="{BB962C8B-B14F-4D97-AF65-F5344CB8AC3E}">
        <p14:creationId xmlns:p14="http://schemas.microsoft.com/office/powerpoint/2010/main" val="2850595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99AC71-7E1A-BDC8-66CD-15A3BD722BF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021A1D8-312E-E3DB-45F0-7B0D1897D845}"/>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2F69438-83B7-293C-1E8B-29B724AC628E}"/>
              </a:ext>
            </a:extLst>
          </p:cNvPr>
          <p:cNvSpPr>
            <a:spLocks noGrp="1"/>
          </p:cNvSpPr>
          <p:nvPr>
            <p:ph type="dt" sz="half" idx="10"/>
          </p:nvPr>
        </p:nvSpPr>
        <p:spPr/>
        <p:txBody>
          <a:bodyPr/>
          <a:lstStyle/>
          <a:p>
            <a:pPr>
              <a:defRPr/>
            </a:pPr>
            <a:fld id="{9C5C12E7-3C67-4866-A8B0-05ACD8EAEC5F}" type="datetimeFigureOut">
              <a:rPr lang="ru-RU" smtClean="0"/>
              <a:pPr>
                <a:defRPr/>
              </a:pPr>
              <a:t>19.11.2024</a:t>
            </a:fld>
            <a:endParaRPr lang="ru-RU"/>
          </a:p>
        </p:txBody>
      </p:sp>
      <p:sp>
        <p:nvSpPr>
          <p:cNvPr id="5" name="Нижний колонтитул 4">
            <a:extLst>
              <a:ext uri="{FF2B5EF4-FFF2-40B4-BE49-F238E27FC236}">
                <a16:creationId xmlns:a16="http://schemas.microsoft.com/office/drawing/2014/main" id="{6D4113B5-15A4-1C72-384A-BE7B2CB7E3A0}"/>
              </a:ext>
            </a:extLst>
          </p:cNvPr>
          <p:cNvSpPr>
            <a:spLocks noGrp="1"/>
          </p:cNvSpPr>
          <p:nvPr>
            <p:ph type="ftr" sz="quarter" idx="11"/>
          </p:nvPr>
        </p:nvSpPr>
        <p:spPr/>
        <p:txBody>
          <a:bodyPr/>
          <a:lstStyle/>
          <a:p>
            <a:pPr>
              <a:defRPr/>
            </a:pPr>
            <a:endParaRPr lang="ru-RU"/>
          </a:p>
        </p:txBody>
      </p:sp>
      <p:sp>
        <p:nvSpPr>
          <p:cNvPr id="6" name="Номер слайда 5">
            <a:extLst>
              <a:ext uri="{FF2B5EF4-FFF2-40B4-BE49-F238E27FC236}">
                <a16:creationId xmlns:a16="http://schemas.microsoft.com/office/drawing/2014/main" id="{1A343CFA-86A3-ECCC-829C-42E8BCB27DD5}"/>
              </a:ext>
            </a:extLst>
          </p:cNvPr>
          <p:cNvSpPr>
            <a:spLocks noGrp="1"/>
          </p:cNvSpPr>
          <p:nvPr>
            <p:ph type="sldNum" sz="quarter" idx="12"/>
          </p:nvPr>
        </p:nvSpPr>
        <p:spPr/>
        <p:txBody>
          <a:bodyPr/>
          <a:lstStyle/>
          <a:p>
            <a:fld id="{3C74F4AD-3D72-4FE4-BE86-129183930E44}" type="slidenum">
              <a:rPr lang="ru-RU" altLang="ru-RU" smtClean="0"/>
              <a:pPr/>
              <a:t>‹#›</a:t>
            </a:fld>
            <a:endParaRPr lang="ru-RU" altLang="ru-RU"/>
          </a:p>
        </p:txBody>
      </p:sp>
    </p:spTree>
    <p:extLst>
      <p:ext uri="{BB962C8B-B14F-4D97-AF65-F5344CB8AC3E}">
        <p14:creationId xmlns:p14="http://schemas.microsoft.com/office/powerpoint/2010/main" val="818951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546636-0892-A5D2-3F0A-127BB9FD1473}"/>
              </a:ext>
            </a:extLst>
          </p:cNvPr>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a:extLst>
              <a:ext uri="{FF2B5EF4-FFF2-40B4-BE49-F238E27FC236}">
                <a16:creationId xmlns:a16="http://schemas.microsoft.com/office/drawing/2014/main" id="{3488D1A5-69F0-D412-CD82-9E16BEE45A8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17975D41-14FD-8F58-F0D4-D142B68DE262}"/>
              </a:ext>
            </a:extLst>
          </p:cNvPr>
          <p:cNvSpPr>
            <a:spLocks noGrp="1"/>
          </p:cNvSpPr>
          <p:nvPr>
            <p:ph type="dt" sz="half" idx="10"/>
          </p:nvPr>
        </p:nvSpPr>
        <p:spPr/>
        <p:txBody>
          <a:bodyPr/>
          <a:lstStyle/>
          <a:p>
            <a:pPr>
              <a:defRPr/>
            </a:pPr>
            <a:fld id="{3F392C93-F54F-4E1A-BB29-D33FB8ED551C}" type="datetimeFigureOut">
              <a:rPr lang="ru-RU" smtClean="0"/>
              <a:pPr>
                <a:defRPr/>
              </a:pPr>
              <a:t>19.11.2024</a:t>
            </a:fld>
            <a:endParaRPr lang="ru-RU"/>
          </a:p>
        </p:txBody>
      </p:sp>
      <p:sp>
        <p:nvSpPr>
          <p:cNvPr id="5" name="Нижний колонтитул 4">
            <a:extLst>
              <a:ext uri="{FF2B5EF4-FFF2-40B4-BE49-F238E27FC236}">
                <a16:creationId xmlns:a16="http://schemas.microsoft.com/office/drawing/2014/main" id="{C7E63819-ECD7-F80E-A1C3-B4BF43FDA9B4}"/>
              </a:ext>
            </a:extLst>
          </p:cNvPr>
          <p:cNvSpPr>
            <a:spLocks noGrp="1"/>
          </p:cNvSpPr>
          <p:nvPr>
            <p:ph type="ftr" sz="quarter" idx="11"/>
          </p:nvPr>
        </p:nvSpPr>
        <p:spPr/>
        <p:txBody>
          <a:bodyPr/>
          <a:lstStyle/>
          <a:p>
            <a:pPr>
              <a:defRPr/>
            </a:pPr>
            <a:endParaRPr lang="ru-RU"/>
          </a:p>
        </p:txBody>
      </p:sp>
      <p:sp>
        <p:nvSpPr>
          <p:cNvPr id="6" name="Номер слайда 5">
            <a:extLst>
              <a:ext uri="{FF2B5EF4-FFF2-40B4-BE49-F238E27FC236}">
                <a16:creationId xmlns:a16="http://schemas.microsoft.com/office/drawing/2014/main" id="{3D489767-4B45-4060-C700-34AA98FE4087}"/>
              </a:ext>
            </a:extLst>
          </p:cNvPr>
          <p:cNvSpPr>
            <a:spLocks noGrp="1"/>
          </p:cNvSpPr>
          <p:nvPr>
            <p:ph type="sldNum" sz="quarter" idx="12"/>
          </p:nvPr>
        </p:nvSpPr>
        <p:spPr/>
        <p:txBody>
          <a:bodyPr/>
          <a:lstStyle/>
          <a:p>
            <a:fld id="{92242960-014F-4547-B129-648A6CDEAEF1}" type="slidenum">
              <a:rPr lang="ru-RU" altLang="ru-RU" smtClean="0"/>
              <a:pPr/>
              <a:t>‹#›</a:t>
            </a:fld>
            <a:endParaRPr lang="ru-RU" altLang="ru-RU"/>
          </a:p>
        </p:txBody>
      </p:sp>
    </p:spTree>
    <p:extLst>
      <p:ext uri="{BB962C8B-B14F-4D97-AF65-F5344CB8AC3E}">
        <p14:creationId xmlns:p14="http://schemas.microsoft.com/office/powerpoint/2010/main" val="1562660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9F494B-F1E8-85B5-68AB-C2B199479AD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F5A20BE-9327-9FD2-814E-A68CD65CC77A}"/>
              </a:ext>
            </a:extLst>
          </p:cNvPr>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3276D1D0-7B23-E3B1-348A-176008FE6B33}"/>
              </a:ext>
            </a:extLst>
          </p:cNvPr>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A9179867-9199-E96E-6795-8524A90D0D99}"/>
              </a:ext>
            </a:extLst>
          </p:cNvPr>
          <p:cNvSpPr>
            <a:spLocks noGrp="1"/>
          </p:cNvSpPr>
          <p:nvPr>
            <p:ph type="dt" sz="half" idx="10"/>
          </p:nvPr>
        </p:nvSpPr>
        <p:spPr/>
        <p:txBody>
          <a:bodyPr/>
          <a:lstStyle/>
          <a:p>
            <a:pPr>
              <a:defRPr/>
            </a:pPr>
            <a:fld id="{212D1B91-2FFE-4403-87EF-C7F639301494}" type="datetimeFigureOut">
              <a:rPr lang="ru-RU" smtClean="0"/>
              <a:pPr>
                <a:defRPr/>
              </a:pPr>
              <a:t>19.11.2024</a:t>
            </a:fld>
            <a:endParaRPr lang="ru-RU"/>
          </a:p>
        </p:txBody>
      </p:sp>
      <p:sp>
        <p:nvSpPr>
          <p:cNvPr id="6" name="Нижний колонтитул 5">
            <a:extLst>
              <a:ext uri="{FF2B5EF4-FFF2-40B4-BE49-F238E27FC236}">
                <a16:creationId xmlns:a16="http://schemas.microsoft.com/office/drawing/2014/main" id="{3BB36CFE-5973-A507-301F-4BA51D464600}"/>
              </a:ext>
            </a:extLst>
          </p:cNvPr>
          <p:cNvSpPr>
            <a:spLocks noGrp="1"/>
          </p:cNvSpPr>
          <p:nvPr>
            <p:ph type="ftr" sz="quarter" idx="11"/>
          </p:nvPr>
        </p:nvSpPr>
        <p:spPr/>
        <p:txBody>
          <a:bodyPr/>
          <a:lstStyle/>
          <a:p>
            <a:pPr>
              <a:defRPr/>
            </a:pPr>
            <a:endParaRPr lang="ru-RU"/>
          </a:p>
        </p:txBody>
      </p:sp>
      <p:sp>
        <p:nvSpPr>
          <p:cNvPr id="7" name="Номер слайда 6">
            <a:extLst>
              <a:ext uri="{FF2B5EF4-FFF2-40B4-BE49-F238E27FC236}">
                <a16:creationId xmlns:a16="http://schemas.microsoft.com/office/drawing/2014/main" id="{D7D72A29-271E-6AE1-0373-3EEAA1382EEF}"/>
              </a:ext>
            </a:extLst>
          </p:cNvPr>
          <p:cNvSpPr>
            <a:spLocks noGrp="1"/>
          </p:cNvSpPr>
          <p:nvPr>
            <p:ph type="sldNum" sz="quarter" idx="12"/>
          </p:nvPr>
        </p:nvSpPr>
        <p:spPr/>
        <p:txBody>
          <a:bodyPr/>
          <a:lstStyle/>
          <a:p>
            <a:fld id="{AE1540BD-7D6B-4A68-A265-54D1D4884394}" type="slidenum">
              <a:rPr lang="ru-RU" altLang="ru-RU" smtClean="0"/>
              <a:pPr/>
              <a:t>‹#›</a:t>
            </a:fld>
            <a:endParaRPr lang="ru-RU" altLang="ru-RU"/>
          </a:p>
        </p:txBody>
      </p:sp>
    </p:spTree>
    <p:extLst>
      <p:ext uri="{BB962C8B-B14F-4D97-AF65-F5344CB8AC3E}">
        <p14:creationId xmlns:p14="http://schemas.microsoft.com/office/powerpoint/2010/main" val="2491180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593F24-1577-B229-4650-715438550B18}"/>
              </a:ext>
            </a:extLst>
          </p:cNvPr>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4DBB932F-CE88-5A9F-4D98-E00D9E508EC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a:extLst>
              <a:ext uri="{FF2B5EF4-FFF2-40B4-BE49-F238E27FC236}">
                <a16:creationId xmlns:a16="http://schemas.microsoft.com/office/drawing/2014/main" id="{C3BDAB92-73C2-CCF5-FBB6-8601449A197D}"/>
              </a:ext>
            </a:extLst>
          </p:cNvPr>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A00BF7A0-B292-4D8E-5F52-E265261CBB2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a:extLst>
              <a:ext uri="{FF2B5EF4-FFF2-40B4-BE49-F238E27FC236}">
                <a16:creationId xmlns:a16="http://schemas.microsoft.com/office/drawing/2014/main" id="{C24A33EF-A6E4-8535-9043-E92795E243FB}"/>
              </a:ext>
            </a:extLst>
          </p:cNvPr>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3E9E7894-9002-8253-DE74-79292C47C9F1}"/>
              </a:ext>
            </a:extLst>
          </p:cNvPr>
          <p:cNvSpPr>
            <a:spLocks noGrp="1"/>
          </p:cNvSpPr>
          <p:nvPr>
            <p:ph type="dt" sz="half" idx="10"/>
          </p:nvPr>
        </p:nvSpPr>
        <p:spPr/>
        <p:txBody>
          <a:bodyPr/>
          <a:lstStyle/>
          <a:p>
            <a:pPr>
              <a:defRPr/>
            </a:pPr>
            <a:fld id="{607D644D-B502-4B9B-8BC1-B352681BFE5E}" type="datetimeFigureOut">
              <a:rPr lang="ru-RU" smtClean="0"/>
              <a:pPr>
                <a:defRPr/>
              </a:pPr>
              <a:t>19.11.2024</a:t>
            </a:fld>
            <a:endParaRPr lang="ru-RU"/>
          </a:p>
        </p:txBody>
      </p:sp>
      <p:sp>
        <p:nvSpPr>
          <p:cNvPr id="8" name="Нижний колонтитул 7">
            <a:extLst>
              <a:ext uri="{FF2B5EF4-FFF2-40B4-BE49-F238E27FC236}">
                <a16:creationId xmlns:a16="http://schemas.microsoft.com/office/drawing/2014/main" id="{47E30BB7-7CB0-952B-096F-4D5F653389A8}"/>
              </a:ext>
            </a:extLst>
          </p:cNvPr>
          <p:cNvSpPr>
            <a:spLocks noGrp="1"/>
          </p:cNvSpPr>
          <p:nvPr>
            <p:ph type="ftr" sz="quarter" idx="11"/>
          </p:nvPr>
        </p:nvSpPr>
        <p:spPr/>
        <p:txBody>
          <a:bodyPr/>
          <a:lstStyle/>
          <a:p>
            <a:pPr>
              <a:defRPr/>
            </a:pPr>
            <a:endParaRPr lang="ru-RU"/>
          </a:p>
        </p:txBody>
      </p:sp>
      <p:sp>
        <p:nvSpPr>
          <p:cNvPr id="9" name="Номер слайда 8">
            <a:extLst>
              <a:ext uri="{FF2B5EF4-FFF2-40B4-BE49-F238E27FC236}">
                <a16:creationId xmlns:a16="http://schemas.microsoft.com/office/drawing/2014/main" id="{17458283-1762-3655-845F-D4D89BA96DCE}"/>
              </a:ext>
            </a:extLst>
          </p:cNvPr>
          <p:cNvSpPr>
            <a:spLocks noGrp="1"/>
          </p:cNvSpPr>
          <p:nvPr>
            <p:ph type="sldNum" sz="quarter" idx="12"/>
          </p:nvPr>
        </p:nvSpPr>
        <p:spPr/>
        <p:txBody>
          <a:bodyPr/>
          <a:lstStyle/>
          <a:p>
            <a:fld id="{6551B9FB-5D85-4C6C-9D90-2D75B0DC5895}" type="slidenum">
              <a:rPr lang="ru-RU" altLang="ru-RU" smtClean="0"/>
              <a:pPr/>
              <a:t>‹#›</a:t>
            </a:fld>
            <a:endParaRPr lang="ru-RU" altLang="ru-RU"/>
          </a:p>
        </p:txBody>
      </p:sp>
    </p:spTree>
    <p:extLst>
      <p:ext uri="{BB962C8B-B14F-4D97-AF65-F5344CB8AC3E}">
        <p14:creationId xmlns:p14="http://schemas.microsoft.com/office/powerpoint/2010/main" val="1083411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079B49-5FCC-6C2F-2B1C-59B74FFC7208}"/>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513032B9-7045-19F8-3A34-79BC479DF6F7}"/>
              </a:ext>
            </a:extLst>
          </p:cNvPr>
          <p:cNvSpPr>
            <a:spLocks noGrp="1"/>
          </p:cNvSpPr>
          <p:nvPr>
            <p:ph type="dt" sz="half" idx="10"/>
          </p:nvPr>
        </p:nvSpPr>
        <p:spPr/>
        <p:txBody>
          <a:bodyPr/>
          <a:lstStyle/>
          <a:p>
            <a:pPr>
              <a:defRPr/>
            </a:pPr>
            <a:fld id="{964EA767-4FA5-4751-A5DF-4C64882AAF7A}" type="datetimeFigureOut">
              <a:rPr lang="ru-RU" smtClean="0"/>
              <a:pPr>
                <a:defRPr/>
              </a:pPr>
              <a:t>19.11.2024</a:t>
            </a:fld>
            <a:endParaRPr lang="ru-RU"/>
          </a:p>
        </p:txBody>
      </p:sp>
      <p:sp>
        <p:nvSpPr>
          <p:cNvPr id="4" name="Нижний колонтитул 3">
            <a:extLst>
              <a:ext uri="{FF2B5EF4-FFF2-40B4-BE49-F238E27FC236}">
                <a16:creationId xmlns:a16="http://schemas.microsoft.com/office/drawing/2014/main" id="{5B9533B3-C008-DBF6-04B0-62EA86B523D9}"/>
              </a:ext>
            </a:extLst>
          </p:cNvPr>
          <p:cNvSpPr>
            <a:spLocks noGrp="1"/>
          </p:cNvSpPr>
          <p:nvPr>
            <p:ph type="ftr" sz="quarter" idx="11"/>
          </p:nvPr>
        </p:nvSpPr>
        <p:spPr/>
        <p:txBody>
          <a:bodyPr/>
          <a:lstStyle/>
          <a:p>
            <a:pPr>
              <a:defRPr/>
            </a:pPr>
            <a:endParaRPr lang="ru-RU"/>
          </a:p>
        </p:txBody>
      </p:sp>
      <p:sp>
        <p:nvSpPr>
          <p:cNvPr id="5" name="Номер слайда 4">
            <a:extLst>
              <a:ext uri="{FF2B5EF4-FFF2-40B4-BE49-F238E27FC236}">
                <a16:creationId xmlns:a16="http://schemas.microsoft.com/office/drawing/2014/main" id="{EAB5B606-F2E0-AE69-BC1C-B076B3FC5021}"/>
              </a:ext>
            </a:extLst>
          </p:cNvPr>
          <p:cNvSpPr>
            <a:spLocks noGrp="1"/>
          </p:cNvSpPr>
          <p:nvPr>
            <p:ph type="sldNum" sz="quarter" idx="12"/>
          </p:nvPr>
        </p:nvSpPr>
        <p:spPr/>
        <p:txBody>
          <a:bodyPr/>
          <a:lstStyle/>
          <a:p>
            <a:fld id="{746BD6A5-46DF-4CB2-BE3D-8033DBA7CAC2}" type="slidenum">
              <a:rPr lang="ru-RU" altLang="ru-RU" smtClean="0"/>
              <a:pPr/>
              <a:t>‹#›</a:t>
            </a:fld>
            <a:endParaRPr lang="ru-RU" altLang="ru-RU"/>
          </a:p>
        </p:txBody>
      </p:sp>
    </p:spTree>
    <p:extLst>
      <p:ext uri="{BB962C8B-B14F-4D97-AF65-F5344CB8AC3E}">
        <p14:creationId xmlns:p14="http://schemas.microsoft.com/office/powerpoint/2010/main" val="370544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71B885D-9C5A-8E68-76BA-85B2C4BFE034}"/>
              </a:ext>
            </a:extLst>
          </p:cNvPr>
          <p:cNvSpPr>
            <a:spLocks noGrp="1"/>
          </p:cNvSpPr>
          <p:nvPr>
            <p:ph type="dt" sz="half" idx="10"/>
          </p:nvPr>
        </p:nvSpPr>
        <p:spPr/>
        <p:txBody>
          <a:bodyPr/>
          <a:lstStyle/>
          <a:p>
            <a:pPr>
              <a:defRPr/>
            </a:pPr>
            <a:fld id="{ACAD5758-E225-43B9-BD05-37C6330D0E49}" type="datetimeFigureOut">
              <a:rPr lang="ru-RU" smtClean="0"/>
              <a:pPr>
                <a:defRPr/>
              </a:pPr>
              <a:t>19.11.2024</a:t>
            </a:fld>
            <a:endParaRPr lang="ru-RU"/>
          </a:p>
        </p:txBody>
      </p:sp>
      <p:sp>
        <p:nvSpPr>
          <p:cNvPr id="3" name="Нижний колонтитул 2">
            <a:extLst>
              <a:ext uri="{FF2B5EF4-FFF2-40B4-BE49-F238E27FC236}">
                <a16:creationId xmlns:a16="http://schemas.microsoft.com/office/drawing/2014/main" id="{795EBD8E-994B-E79A-836F-79CE0EF81713}"/>
              </a:ext>
            </a:extLst>
          </p:cNvPr>
          <p:cNvSpPr>
            <a:spLocks noGrp="1"/>
          </p:cNvSpPr>
          <p:nvPr>
            <p:ph type="ftr" sz="quarter" idx="11"/>
          </p:nvPr>
        </p:nvSpPr>
        <p:spPr/>
        <p:txBody>
          <a:bodyPr/>
          <a:lstStyle/>
          <a:p>
            <a:pPr>
              <a:defRPr/>
            </a:pPr>
            <a:endParaRPr lang="ru-RU"/>
          </a:p>
        </p:txBody>
      </p:sp>
      <p:sp>
        <p:nvSpPr>
          <p:cNvPr id="4" name="Номер слайда 3">
            <a:extLst>
              <a:ext uri="{FF2B5EF4-FFF2-40B4-BE49-F238E27FC236}">
                <a16:creationId xmlns:a16="http://schemas.microsoft.com/office/drawing/2014/main" id="{F4CB5AF3-01AD-4292-6315-C46AA5107ECF}"/>
              </a:ext>
            </a:extLst>
          </p:cNvPr>
          <p:cNvSpPr>
            <a:spLocks noGrp="1"/>
          </p:cNvSpPr>
          <p:nvPr>
            <p:ph type="sldNum" sz="quarter" idx="12"/>
          </p:nvPr>
        </p:nvSpPr>
        <p:spPr/>
        <p:txBody>
          <a:bodyPr/>
          <a:lstStyle/>
          <a:p>
            <a:fld id="{911C2F29-C9A7-4216-85D7-C8615F03A125}" type="slidenum">
              <a:rPr lang="ru-RU" altLang="ru-RU" smtClean="0"/>
              <a:pPr/>
              <a:t>‹#›</a:t>
            </a:fld>
            <a:endParaRPr lang="ru-RU" altLang="ru-RU"/>
          </a:p>
        </p:txBody>
      </p:sp>
    </p:spTree>
    <p:extLst>
      <p:ext uri="{BB962C8B-B14F-4D97-AF65-F5344CB8AC3E}">
        <p14:creationId xmlns:p14="http://schemas.microsoft.com/office/powerpoint/2010/main" val="419448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8D9EE1-EB69-53F0-98CF-FE7839903A88}"/>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a:extLst>
              <a:ext uri="{FF2B5EF4-FFF2-40B4-BE49-F238E27FC236}">
                <a16:creationId xmlns:a16="http://schemas.microsoft.com/office/drawing/2014/main" id="{7D3A5D73-4BEF-18EF-ED25-98925525099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B93C361B-7366-9348-0881-D0150CF4578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2A75ED6A-5A20-B5A6-BE7A-49CF047BB498}"/>
              </a:ext>
            </a:extLst>
          </p:cNvPr>
          <p:cNvSpPr>
            <a:spLocks noGrp="1"/>
          </p:cNvSpPr>
          <p:nvPr>
            <p:ph type="dt" sz="half" idx="10"/>
          </p:nvPr>
        </p:nvSpPr>
        <p:spPr/>
        <p:txBody>
          <a:bodyPr/>
          <a:lstStyle/>
          <a:p>
            <a:pPr>
              <a:defRPr/>
            </a:pPr>
            <a:fld id="{F64CF8CB-EDD4-4236-892E-9FFB92DD77C3}" type="datetimeFigureOut">
              <a:rPr lang="ru-RU" smtClean="0"/>
              <a:pPr>
                <a:defRPr/>
              </a:pPr>
              <a:t>19.11.2024</a:t>
            </a:fld>
            <a:endParaRPr lang="ru-RU"/>
          </a:p>
        </p:txBody>
      </p:sp>
      <p:sp>
        <p:nvSpPr>
          <p:cNvPr id="6" name="Нижний колонтитул 5">
            <a:extLst>
              <a:ext uri="{FF2B5EF4-FFF2-40B4-BE49-F238E27FC236}">
                <a16:creationId xmlns:a16="http://schemas.microsoft.com/office/drawing/2014/main" id="{87416592-FB85-5747-B4FE-475EAB0FD0FC}"/>
              </a:ext>
            </a:extLst>
          </p:cNvPr>
          <p:cNvSpPr>
            <a:spLocks noGrp="1"/>
          </p:cNvSpPr>
          <p:nvPr>
            <p:ph type="ftr" sz="quarter" idx="11"/>
          </p:nvPr>
        </p:nvSpPr>
        <p:spPr/>
        <p:txBody>
          <a:bodyPr/>
          <a:lstStyle/>
          <a:p>
            <a:pPr>
              <a:defRPr/>
            </a:pPr>
            <a:endParaRPr lang="ru-RU"/>
          </a:p>
        </p:txBody>
      </p:sp>
      <p:sp>
        <p:nvSpPr>
          <p:cNvPr id="7" name="Номер слайда 6">
            <a:extLst>
              <a:ext uri="{FF2B5EF4-FFF2-40B4-BE49-F238E27FC236}">
                <a16:creationId xmlns:a16="http://schemas.microsoft.com/office/drawing/2014/main" id="{57761205-C16E-4A91-0865-74C09EDB53C6}"/>
              </a:ext>
            </a:extLst>
          </p:cNvPr>
          <p:cNvSpPr>
            <a:spLocks noGrp="1"/>
          </p:cNvSpPr>
          <p:nvPr>
            <p:ph type="sldNum" sz="quarter" idx="12"/>
          </p:nvPr>
        </p:nvSpPr>
        <p:spPr/>
        <p:txBody>
          <a:bodyPr/>
          <a:lstStyle/>
          <a:p>
            <a:fld id="{6BC82175-5DEF-4D2F-A11A-FD79F44707F7}" type="slidenum">
              <a:rPr lang="ru-RU" altLang="ru-RU" smtClean="0"/>
              <a:pPr/>
              <a:t>‹#›</a:t>
            </a:fld>
            <a:endParaRPr lang="ru-RU" altLang="ru-RU"/>
          </a:p>
        </p:txBody>
      </p:sp>
    </p:spTree>
    <p:extLst>
      <p:ext uri="{BB962C8B-B14F-4D97-AF65-F5344CB8AC3E}">
        <p14:creationId xmlns:p14="http://schemas.microsoft.com/office/powerpoint/2010/main" val="1229509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36F58B-CACF-F269-CA75-C0B0F43404C4}"/>
              </a:ext>
            </a:extLst>
          </p:cNvPr>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a:extLst>
              <a:ext uri="{FF2B5EF4-FFF2-40B4-BE49-F238E27FC236}">
                <a16:creationId xmlns:a16="http://schemas.microsoft.com/office/drawing/2014/main" id="{C7C4D521-C481-5F3E-D284-859ACB9C966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a:extLst>
              <a:ext uri="{FF2B5EF4-FFF2-40B4-BE49-F238E27FC236}">
                <a16:creationId xmlns:a16="http://schemas.microsoft.com/office/drawing/2014/main" id="{60167C93-475D-778E-8AC4-72AFDEAC48D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a:extLst>
              <a:ext uri="{FF2B5EF4-FFF2-40B4-BE49-F238E27FC236}">
                <a16:creationId xmlns:a16="http://schemas.microsoft.com/office/drawing/2014/main" id="{8FF1A9BF-5640-6510-D7ED-7CA52B739053}"/>
              </a:ext>
            </a:extLst>
          </p:cNvPr>
          <p:cNvSpPr>
            <a:spLocks noGrp="1"/>
          </p:cNvSpPr>
          <p:nvPr>
            <p:ph type="dt" sz="half" idx="10"/>
          </p:nvPr>
        </p:nvSpPr>
        <p:spPr/>
        <p:txBody>
          <a:bodyPr/>
          <a:lstStyle/>
          <a:p>
            <a:pPr>
              <a:defRPr/>
            </a:pPr>
            <a:fld id="{1552BC74-0DA6-490C-B53E-6A092548C800}" type="datetimeFigureOut">
              <a:rPr lang="ru-RU" smtClean="0"/>
              <a:pPr>
                <a:defRPr/>
              </a:pPr>
              <a:t>19.11.2024</a:t>
            </a:fld>
            <a:endParaRPr lang="ru-RU"/>
          </a:p>
        </p:txBody>
      </p:sp>
      <p:sp>
        <p:nvSpPr>
          <p:cNvPr id="6" name="Нижний колонтитул 5">
            <a:extLst>
              <a:ext uri="{FF2B5EF4-FFF2-40B4-BE49-F238E27FC236}">
                <a16:creationId xmlns:a16="http://schemas.microsoft.com/office/drawing/2014/main" id="{E39647E0-B0F1-8C77-AE08-7D246E348F8A}"/>
              </a:ext>
            </a:extLst>
          </p:cNvPr>
          <p:cNvSpPr>
            <a:spLocks noGrp="1"/>
          </p:cNvSpPr>
          <p:nvPr>
            <p:ph type="ftr" sz="quarter" idx="11"/>
          </p:nvPr>
        </p:nvSpPr>
        <p:spPr/>
        <p:txBody>
          <a:bodyPr/>
          <a:lstStyle/>
          <a:p>
            <a:pPr>
              <a:defRPr/>
            </a:pPr>
            <a:endParaRPr lang="ru-RU"/>
          </a:p>
        </p:txBody>
      </p:sp>
      <p:sp>
        <p:nvSpPr>
          <p:cNvPr id="7" name="Номер слайда 6">
            <a:extLst>
              <a:ext uri="{FF2B5EF4-FFF2-40B4-BE49-F238E27FC236}">
                <a16:creationId xmlns:a16="http://schemas.microsoft.com/office/drawing/2014/main" id="{01FB07EF-5ACA-D530-F6D3-080064FCE0DC}"/>
              </a:ext>
            </a:extLst>
          </p:cNvPr>
          <p:cNvSpPr>
            <a:spLocks noGrp="1"/>
          </p:cNvSpPr>
          <p:nvPr>
            <p:ph type="sldNum" sz="quarter" idx="12"/>
          </p:nvPr>
        </p:nvSpPr>
        <p:spPr/>
        <p:txBody>
          <a:bodyPr/>
          <a:lstStyle/>
          <a:p>
            <a:fld id="{1818DDA7-6513-4031-951E-7A9CEE1C9F96}" type="slidenum">
              <a:rPr lang="ru-RU" altLang="ru-RU" smtClean="0"/>
              <a:pPr/>
              <a:t>‹#›</a:t>
            </a:fld>
            <a:endParaRPr lang="ru-RU" altLang="ru-RU"/>
          </a:p>
        </p:txBody>
      </p:sp>
    </p:spTree>
    <p:extLst>
      <p:ext uri="{BB962C8B-B14F-4D97-AF65-F5344CB8AC3E}">
        <p14:creationId xmlns:p14="http://schemas.microsoft.com/office/powerpoint/2010/main" val="3660940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1EDC9D-A947-E527-7865-D3C6BB21C14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2911692A-6F46-96D1-01EC-BA1B2245594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2B1A906-C94E-8337-DADA-0E4C239553B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546B3EB-61C8-4222-9568-90449F95471D}" type="datetimeFigureOut">
              <a:rPr lang="ru-RU" smtClean="0"/>
              <a:pPr>
                <a:defRPr/>
              </a:pPr>
              <a:t>19.11.2024</a:t>
            </a:fld>
            <a:endParaRPr lang="ru-RU"/>
          </a:p>
        </p:txBody>
      </p:sp>
      <p:sp>
        <p:nvSpPr>
          <p:cNvPr id="5" name="Нижний колонтитул 4">
            <a:extLst>
              <a:ext uri="{FF2B5EF4-FFF2-40B4-BE49-F238E27FC236}">
                <a16:creationId xmlns:a16="http://schemas.microsoft.com/office/drawing/2014/main" id="{B3E57FFA-78F3-8CC8-C3C2-3E9F273A3BA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ru-RU"/>
          </a:p>
        </p:txBody>
      </p:sp>
      <p:sp>
        <p:nvSpPr>
          <p:cNvPr id="6" name="Номер слайда 5">
            <a:extLst>
              <a:ext uri="{FF2B5EF4-FFF2-40B4-BE49-F238E27FC236}">
                <a16:creationId xmlns:a16="http://schemas.microsoft.com/office/drawing/2014/main" id="{DFDABCBB-53F7-6812-64A5-69F16234AA7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F6A7FA-16EC-44B0-B955-8DAE01EB32A0}" type="slidenum">
              <a:rPr lang="ru-RU" altLang="ru-RU" smtClean="0"/>
              <a:pPr/>
              <a:t>‹#›</a:t>
            </a:fld>
            <a:endParaRPr lang="ru-RU" altLang="ru-RU"/>
          </a:p>
        </p:txBody>
      </p:sp>
    </p:spTree>
    <p:extLst>
      <p:ext uri="{BB962C8B-B14F-4D97-AF65-F5344CB8AC3E}">
        <p14:creationId xmlns:p14="http://schemas.microsoft.com/office/powerpoint/2010/main" val="1725096633"/>
      </p:ext>
    </p:extLst>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4CD37A-8BA8-02B8-159B-FE0342567F72}"/>
              </a:ext>
            </a:extLst>
          </p:cNvPr>
          <p:cNvSpPr>
            <a:spLocks noGrp="1"/>
          </p:cNvSpPr>
          <p:nvPr>
            <p:ph type="title"/>
          </p:nvPr>
        </p:nvSpPr>
        <p:spPr>
          <a:xfrm>
            <a:off x="2414588" y="1214438"/>
            <a:ext cx="6707187" cy="857250"/>
          </a:xfrm>
        </p:spPr>
        <p:txBody>
          <a:bodyPr rtlCol="0">
            <a:normAutofit fontScale="90000"/>
          </a:bodyPr>
          <a:lstStyle/>
          <a:p>
            <a:pPr fontAlgn="auto">
              <a:spcAft>
                <a:spcPts val="0"/>
              </a:spcAft>
              <a:defRPr/>
            </a:pPr>
            <a:r>
              <a:rPr lang="en" sz="3200" b="1" dirty="0"/>
              <a:t>AL-FARABI KAZAKH NATIONAL UNIVERSITY</a:t>
            </a:r>
            <a:endParaRPr lang="ru-RU" sz="3200" b="1" dirty="0"/>
          </a:p>
        </p:txBody>
      </p:sp>
      <p:sp>
        <p:nvSpPr>
          <p:cNvPr id="2051" name="TextBox 3">
            <a:extLst>
              <a:ext uri="{FF2B5EF4-FFF2-40B4-BE49-F238E27FC236}">
                <a16:creationId xmlns:a16="http://schemas.microsoft.com/office/drawing/2014/main" id="{33338A36-EA69-5CC7-56A3-2E7AED02ABDA}"/>
              </a:ext>
            </a:extLst>
          </p:cNvPr>
          <p:cNvSpPr txBox="1">
            <a:spLocks noChangeArrowheads="1"/>
          </p:cNvSpPr>
          <p:nvPr/>
        </p:nvSpPr>
        <p:spPr bwMode="auto">
          <a:xfrm>
            <a:off x="2195513" y="2192338"/>
            <a:ext cx="6480175" cy="9540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2800" b="1">
                <a:latin typeface="Arial" panose="020B0604020202020204" pitchFamily="34" charset="0"/>
              </a:rPr>
              <a:t>Department of political science and political technologies </a:t>
            </a:r>
          </a:p>
        </p:txBody>
      </p:sp>
      <p:sp>
        <p:nvSpPr>
          <p:cNvPr id="2052" name="TextBox 4">
            <a:extLst>
              <a:ext uri="{FF2B5EF4-FFF2-40B4-BE49-F238E27FC236}">
                <a16:creationId xmlns:a16="http://schemas.microsoft.com/office/drawing/2014/main" id="{3035F1FF-39D5-61F7-F3F2-8129AB41725F}"/>
              </a:ext>
            </a:extLst>
          </p:cNvPr>
          <p:cNvSpPr txBox="1">
            <a:spLocks noChangeArrowheads="1"/>
          </p:cNvSpPr>
          <p:nvPr/>
        </p:nvSpPr>
        <p:spPr bwMode="auto">
          <a:xfrm>
            <a:off x="2195513" y="3311525"/>
            <a:ext cx="662463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4400" b="1">
                <a:latin typeface="Arial" panose="020B0604020202020204" pitchFamily="34" charset="0"/>
                <a:cs typeface="Arial" panose="020B0604020202020204" pitchFamily="34" charset="0"/>
              </a:rPr>
              <a:t>Political conflict studies</a:t>
            </a:r>
            <a:endParaRPr lang="ru-RU" altLang="ru-RU" sz="1600" b="1">
              <a:latin typeface="Arial" panose="020B0604020202020204" pitchFamily="34" charset="0"/>
              <a:cs typeface="Arial" panose="020B0604020202020204" pitchFamily="34" charset="0"/>
            </a:endParaRPr>
          </a:p>
        </p:txBody>
      </p:sp>
      <p:sp>
        <p:nvSpPr>
          <p:cNvPr id="2053" name="TextBox 5">
            <a:extLst>
              <a:ext uri="{FF2B5EF4-FFF2-40B4-BE49-F238E27FC236}">
                <a16:creationId xmlns:a16="http://schemas.microsoft.com/office/drawing/2014/main" id="{E1324010-BC33-2B83-7B50-45BFB85E5775}"/>
              </a:ext>
            </a:extLst>
          </p:cNvPr>
          <p:cNvSpPr txBox="1">
            <a:spLocks noChangeArrowheads="1"/>
          </p:cNvSpPr>
          <p:nvPr/>
        </p:nvSpPr>
        <p:spPr bwMode="auto">
          <a:xfrm>
            <a:off x="2339975" y="4306888"/>
            <a:ext cx="32400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2400" b="1">
                <a:latin typeface="Arial" panose="020B0604020202020204" pitchFamily="34" charset="0"/>
              </a:rPr>
              <a:t>Abzhapparova AA</a:t>
            </a:r>
          </a:p>
          <a:p>
            <a:pPr eaLnBrk="1" hangingPunct="1"/>
            <a:r>
              <a:rPr lang="en" altLang="ru-RU" sz="2400" b="1">
                <a:latin typeface="Arial" panose="020B0604020202020204" pitchFamily="34" charset="0"/>
              </a:rPr>
              <a:t>Senior lecturer</a:t>
            </a:r>
            <a:endParaRPr lang="ru-RU" altLang="ru-RU" sz="2400" b="1">
              <a:latin typeface="Arial" panose="020B0604020202020204" pitchFamily="34" charset="0"/>
            </a:endParaRPr>
          </a:p>
        </p:txBody>
      </p:sp>
      <p:pic>
        <p:nvPicPr>
          <p:cNvPr id="2054" name="Рисунок 6">
            <a:extLst>
              <a:ext uri="{FF2B5EF4-FFF2-40B4-BE49-F238E27FC236}">
                <a16:creationId xmlns:a16="http://schemas.microsoft.com/office/drawing/2014/main" id="{0C3A0884-CF9E-4F41-0B9B-9B819800F1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1125538"/>
            <a:ext cx="1296987"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F7EE4B-1E06-D42D-65F2-C9390F481F15}"/>
              </a:ext>
            </a:extLst>
          </p:cNvPr>
          <p:cNvSpPr>
            <a:spLocks noGrp="1"/>
          </p:cNvSpPr>
          <p:nvPr>
            <p:ph type="title"/>
          </p:nvPr>
        </p:nvSpPr>
        <p:spPr>
          <a:xfrm>
            <a:off x="628650" y="116633"/>
            <a:ext cx="7886700" cy="1080120"/>
          </a:xfrm>
        </p:spPr>
        <p:txBody>
          <a:bodyPr/>
          <a:lstStyle/>
          <a:p>
            <a:pPr algn="ctr"/>
            <a:r>
              <a:rPr lang="en-US" b="1" dirty="0">
                <a:latin typeface="Arial" panose="020B0604020202020204" pitchFamily="34" charset="0"/>
                <a:cs typeface="Arial" panose="020B0604020202020204" pitchFamily="34" charset="0"/>
              </a:rPr>
              <a:t>These include, in particular, the following methods:</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91EEA837-0C3E-B999-0A9E-0FC099D71865}"/>
              </a:ext>
            </a:extLst>
          </p:cNvPr>
          <p:cNvSpPr>
            <a:spLocks noGrp="1"/>
          </p:cNvSpPr>
          <p:nvPr>
            <p:ph idx="1"/>
          </p:nvPr>
        </p:nvSpPr>
        <p:spPr>
          <a:xfrm>
            <a:off x="323528" y="1196752"/>
            <a:ext cx="8712968" cy="5328591"/>
          </a:xfrm>
        </p:spPr>
        <p:txBody>
          <a:bodyPr>
            <a:normAutofit/>
          </a:bodyPr>
          <a:lstStyle/>
          <a:p>
            <a:pPr marL="0" indent="0">
              <a:buNone/>
            </a:pPr>
            <a:r>
              <a:rPr lang="en-US" dirty="0">
                <a:latin typeface="Arial" panose="020B0604020202020204" pitchFamily="34" charset="0"/>
                <a:cs typeface="Arial" panose="020B0604020202020204" pitchFamily="34" charset="0"/>
              </a:rPr>
              <a:t>a) consent, which consists in involving a potential future adversary in the matter. For example, this is what the President of the Russian Federation did in 1993 when preparing a new draft of the Constitution of the Russian Federation. Having convened the Constitutional Conference, he invited not only his supporters, but also potential opponents, including deputies of the Supreme Council of the Russian Federation and representatives of many political parties, to participate in it;</a:t>
            </a:r>
          </a:p>
          <a:p>
            <a:pPr marL="0" indent="0">
              <a:buNone/>
            </a:pPr>
            <a:r>
              <a:rPr lang="en-US" dirty="0">
                <a:latin typeface="Arial" panose="020B0604020202020204" pitchFamily="34" charset="0"/>
                <a:cs typeface="Arial" panose="020B0604020202020204" pitchFamily="34" charset="0"/>
              </a:rPr>
              <a:t>b) practical empathy, which involves "entering" into the partner's situation, understanding his difficulties, expressing sympathy and willingness to help;</a:t>
            </a:r>
          </a:p>
          <a:p>
            <a:pPr marL="0" indent="0">
              <a:buNone/>
            </a:pPr>
            <a:r>
              <a:rPr lang="en-US" dirty="0">
                <a:latin typeface="Arial" panose="020B0604020202020204" pitchFamily="34" charset="0"/>
                <a:cs typeface="Arial" panose="020B0604020202020204" pitchFamily="34" charset="0"/>
              </a:rPr>
              <a:t>c) maintaining the partner's reputation, respectful attitude towards him, although the interests of both partners diverge at the moment;</a:t>
            </a:r>
          </a:p>
          <a:p>
            <a:pPr marL="0" indent="0">
              <a:buNone/>
            </a:pPr>
            <a:r>
              <a:rPr lang="en-US" dirty="0">
                <a:latin typeface="Arial" panose="020B0604020202020204" pitchFamily="34" charset="0"/>
                <a:cs typeface="Arial" panose="020B0604020202020204" pitchFamily="34" charset="0"/>
              </a:rPr>
              <a:t>d) mutual complementarity consists in using such traits of a partner (future rival) that the first subject does not possess. By developing and using these traits, it is possible to strengthen mutual respect and cooperation and avoid conflict;</a:t>
            </a:r>
          </a:p>
        </p:txBody>
      </p:sp>
    </p:spTree>
    <p:extLst>
      <p:ext uri="{BB962C8B-B14F-4D97-AF65-F5344CB8AC3E}">
        <p14:creationId xmlns:p14="http://schemas.microsoft.com/office/powerpoint/2010/main" val="3400089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88884B-5311-85C8-E49A-3CFF841EF51D}"/>
              </a:ext>
            </a:extLst>
          </p:cNvPr>
          <p:cNvSpPr>
            <a:spLocks noGrp="1"/>
          </p:cNvSpPr>
          <p:nvPr>
            <p:ph type="title"/>
          </p:nvPr>
        </p:nvSpPr>
        <p:spPr>
          <a:xfrm>
            <a:off x="628650" y="188788"/>
            <a:ext cx="7886700" cy="1325563"/>
          </a:xfrm>
        </p:spPr>
        <p:txBody>
          <a:bodyPr/>
          <a:lstStyle/>
          <a:p>
            <a:pPr algn="ctr"/>
            <a:r>
              <a:rPr lang="en-US" b="1" dirty="0">
                <a:latin typeface="Arial" panose="020B0604020202020204" pitchFamily="34" charset="0"/>
                <a:cs typeface="Arial" panose="020B0604020202020204" pitchFamily="34" charset="0"/>
              </a:rPr>
              <a:t>These include, in particular, the following methods:</a:t>
            </a:r>
            <a:endParaRPr lang="ru-RU" dirty="0"/>
          </a:p>
        </p:txBody>
      </p:sp>
      <p:sp>
        <p:nvSpPr>
          <p:cNvPr id="3" name="Объект 2">
            <a:extLst>
              <a:ext uri="{FF2B5EF4-FFF2-40B4-BE49-F238E27FC236}">
                <a16:creationId xmlns:a16="http://schemas.microsoft.com/office/drawing/2014/main" id="{AFABB59C-8950-4304-0DFF-AE7E0B835443}"/>
              </a:ext>
            </a:extLst>
          </p:cNvPr>
          <p:cNvSpPr>
            <a:spLocks noGrp="1"/>
          </p:cNvSpPr>
          <p:nvPr>
            <p:ph idx="1"/>
          </p:nvPr>
        </p:nvSpPr>
        <p:spPr>
          <a:xfrm>
            <a:off x="107504" y="1514352"/>
            <a:ext cx="8928992" cy="5155008"/>
          </a:xfrm>
        </p:spPr>
        <p:txBody>
          <a:bodyPr>
            <a:normAutofit fontScale="92500" lnSpcReduction="10000"/>
          </a:bodyPr>
          <a:lstStyle/>
          <a:p>
            <a:pPr marL="0" indent="0">
              <a:buNone/>
            </a:pPr>
            <a:r>
              <a:rPr lang="en-US" dirty="0">
                <a:latin typeface="Arial" panose="020B0604020202020204" pitchFamily="34" charset="0"/>
                <a:cs typeface="Arial" panose="020B0604020202020204" pitchFamily="34" charset="0"/>
              </a:rPr>
              <a:t>d) eliminating social discrimination means not allowing any emphasis on the differences between cooperation partners, any superiority of one over the others (although it may exist). "Even if you do the job better than others, do not behave like a winner," advises a Japanese author;</a:t>
            </a:r>
          </a:p>
          <a:p>
            <a:pPr marL="0" indent="0">
              <a:buNone/>
            </a:pPr>
            <a:r>
              <a:rPr lang="en-US" dirty="0">
                <a:latin typeface="Arial" panose="020B0604020202020204" pitchFamily="34" charset="0"/>
                <a:cs typeface="Arial" panose="020B0604020202020204" pitchFamily="34" charset="0"/>
              </a:rPr>
              <a:t>e) sharing credit. Common credit, although most of it, let's say, belongs to one person, for tactical purposes should be divided between all participants in a given job. This achieves mutual respect and removes negative emotions such as envy, resentment, etc.;</a:t>
            </a:r>
          </a:p>
          <a:p>
            <a:pPr marL="0" indent="0">
              <a:buNone/>
            </a:pPr>
            <a:r>
              <a:rPr lang="en-US" dirty="0">
                <a:latin typeface="Arial" panose="020B0604020202020204" pitchFamily="34" charset="0"/>
                <a:cs typeface="Arial" panose="020B0604020202020204" pitchFamily="34" charset="0"/>
              </a:rPr>
              <a:t>g) psychological adjustment is quite diverse. In its specific manifestations, it can consist, for example, in timely informing the partner about possible or upcoming changes, discussing with him the consequences of this, etc. In our reality, government governing bodies often completely neglect this method of preventing conflicts. It is enough to recall the implementation of the monetary reform in 1993 (withdrawal of money of the pre-1992 model), about which the population was not only not warned in advance, but, on the contrary, was misled by previous promises;</a:t>
            </a:r>
          </a:p>
          <a:p>
            <a:pPr marL="0" indent="0">
              <a:buNone/>
            </a:pPr>
            <a:r>
              <a:rPr lang="en-US" dirty="0">
                <a:latin typeface="Arial" panose="020B0604020202020204" pitchFamily="34" charset="0"/>
                <a:cs typeface="Arial" panose="020B0604020202020204" pitchFamily="34" charset="0"/>
              </a:rPr>
              <a:t>h) psychological "stroking". It is about maintaining a good mood, positive emotions on a variety of occasions, which relieves tension, evokes a feeling of sympathy for the partner and thereby significantly complicates the emergence of a conflict situation.</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7995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C13F84-5FF9-69ED-D446-565E55C63194}"/>
              </a:ext>
            </a:extLst>
          </p:cNvPr>
          <p:cNvSpPr>
            <a:spLocks noGrp="1"/>
          </p:cNvSpPr>
          <p:nvPr>
            <p:ph type="title"/>
          </p:nvPr>
        </p:nvSpPr>
        <p:spPr>
          <a:xfrm>
            <a:off x="628650" y="2636912"/>
            <a:ext cx="7886700" cy="1325563"/>
          </a:xfrm>
        </p:spPr>
        <p:txBody>
          <a:bodyPr>
            <a:noAutofit/>
          </a:bodyPr>
          <a:lstStyle/>
          <a:p>
            <a:pPr algn="ctr"/>
            <a:r>
              <a:rPr lang="en-US" sz="3600" dirty="0">
                <a:latin typeface="Arial" panose="020B0604020202020204" pitchFamily="34" charset="0"/>
                <a:cs typeface="Arial" panose="020B0604020202020204" pitchFamily="34" charset="0"/>
              </a:rPr>
              <a:t>The named methods of maintaining and strengthening cooperation are, of course, not exhaustive. Everything that can contribute to maintaining normal business relations between people, strengthening their mutual trust and respect, works against conflict, prevents its occurrence, and if it has already begun, contributes to its speedy resolution.</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7052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A38AB7-396B-71FD-17AE-A1AE572BF084}"/>
              </a:ext>
            </a:extLst>
          </p:cNvPr>
          <p:cNvSpPr>
            <a:spLocks noGrp="1"/>
          </p:cNvSpPr>
          <p:nvPr>
            <p:ph type="title"/>
          </p:nvPr>
        </p:nvSpPr>
        <p:spPr>
          <a:xfrm>
            <a:off x="467544" y="1772816"/>
            <a:ext cx="7886700" cy="2448272"/>
          </a:xfrm>
        </p:spPr>
        <p:txBody>
          <a:bodyPr>
            <a:normAutofit/>
          </a:bodyPr>
          <a:lstStyle/>
          <a:p>
            <a:pPr algn="ctr"/>
            <a:r>
              <a:rPr lang="en-US" sz="6000" b="1" dirty="0">
                <a:latin typeface="Arial" panose="020B0604020202020204" pitchFamily="34" charset="0"/>
                <a:cs typeface="Arial" panose="020B0604020202020204" pitchFamily="34" charset="0"/>
              </a:rPr>
              <a:t>Institutionalization of conflict</a:t>
            </a:r>
            <a:endParaRPr lang="ru-RU" sz="6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6971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210E16-E725-00E9-4BFC-C78C3E993714}"/>
              </a:ext>
            </a:extLst>
          </p:cNvPr>
          <p:cNvSpPr>
            <a:spLocks noGrp="1"/>
          </p:cNvSpPr>
          <p:nvPr>
            <p:ph type="title"/>
          </p:nvPr>
        </p:nvSpPr>
        <p:spPr>
          <a:xfrm>
            <a:off x="628650" y="365126"/>
            <a:ext cx="7886700" cy="6088210"/>
          </a:xfrm>
        </p:spPr>
        <p:txBody>
          <a:bodyPr/>
          <a:lstStyle/>
          <a:p>
            <a:pPr algn="ctr"/>
            <a:r>
              <a:rPr lang="en-US" dirty="0">
                <a:latin typeface="Arial" panose="020B0604020202020204" pitchFamily="34" charset="0"/>
                <a:cs typeface="Arial" panose="020B0604020202020204" pitchFamily="34" charset="0"/>
              </a:rPr>
              <a:t>Institutionalized conflicts take place within the framework of the laws existing in society. The main conditions of institutionalized political conflicts are democracy, the rule of law, a developed civil society, etc.</a:t>
            </a:r>
            <a:br>
              <a:rPr lang="ru-RU"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In contrast, non-institutionalized political conflicts are aimed at destabilizing, weakening the political system and its institutions, overthrowing the existing political regime or radically changing the political course.</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7589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E8F0CB-A08F-8067-CA2C-3243C88FDB87}"/>
              </a:ext>
            </a:extLst>
          </p:cNvPr>
          <p:cNvSpPr>
            <a:spLocks noGrp="1"/>
          </p:cNvSpPr>
          <p:nvPr>
            <p:ph type="title"/>
          </p:nvPr>
        </p:nvSpPr>
        <p:spPr>
          <a:xfrm>
            <a:off x="628650" y="365126"/>
            <a:ext cx="7886700" cy="6016202"/>
          </a:xfrm>
        </p:spPr>
        <p:txBody>
          <a:bodyPr>
            <a:normAutofit/>
          </a:bodyPr>
          <a:lstStyle/>
          <a:p>
            <a:pPr algn="ctr"/>
            <a:r>
              <a:rPr lang="en-US" sz="4400" dirty="0">
                <a:latin typeface="Arial" panose="020B0604020202020204" pitchFamily="34" charset="0"/>
                <a:cs typeface="Arial" panose="020B0604020202020204" pitchFamily="34" charset="0"/>
              </a:rPr>
              <a:t>"Institutionalization of political conflict", meaning the process of formation of political and non-political institutions, a system of norms, values, attitudes capable of regulating the behavior of citizens in a conflict situation.</a:t>
            </a:r>
            <a:endParaRPr lang="ru-RU"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7532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32110C-3D0A-E303-55EA-1D1155D00D1F}"/>
              </a:ext>
            </a:extLst>
          </p:cNvPr>
          <p:cNvSpPr>
            <a:spLocks noGrp="1"/>
          </p:cNvSpPr>
          <p:nvPr>
            <p:ph type="title"/>
          </p:nvPr>
        </p:nvSpPr>
        <p:spPr/>
        <p:txBody>
          <a:bodyPr>
            <a:normAutofit fontScale="90000"/>
          </a:bodyPr>
          <a:lstStyle/>
          <a:p>
            <a:pPr algn="ctr"/>
            <a:r>
              <a:rPr lang="en-US" dirty="0">
                <a:effectLst/>
                <a:latin typeface="Arial" panose="020B0604020202020204" pitchFamily="34" charset="0"/>
                <a:cs typeface="Arial" panose="020B0604020202020204" pitchFamily="34" charset="0"/>
              </a:rPr>
              <a:t>A. </a:t>
            </a:r>
            <a:r>
              <a:rPr lang="en-US" dirty="0" err="1">
                <a:effectLst/>
                <a:latin typeface="Arial" panose="020B0604020202020204" pitchFamily="34" charset="0"/>
                <a:cs typeface="Arial" panose="020B0604020202020204" pitchFamily="34" charset="0"/>
              </a:rPr>
              <a:t>Glukhov</a:t>
            </a:r>
            <a:r>
              <a:rPr lang="en-US" dirty="0">
                <a:effectLst/>
                <a:latin typeface="Arial" panose="020B0604020202020204" pitchFamily="34" charset="0"/>
                <a:cs typeface="Arial" panose="020B0604020202020204" pitchFamily="34" charset="0"/>
              </a:rPr>
              <a:t> defines this concept as a complex phenomenon involving a number of technologies:</a:t>
            </a:r>
            <a:endParaRPr lang="ru-RU" dirty="0"/>
          </a:p>
        </p:txBody>
      </p:sp>
      <p:sp>
        <p:nvSpPr>
          <p:cNvPr id="3" name="Объект 2">
            <a:extLst>
              <a:ext uri="{FF2B5EF4-FFF2-40B4-BE49-F238E27FC236}">
                <a16:creationId xmlns:a16="http://schemas.microsoft.com/office/drawing/2014/main" id="{AC440E91-8918-9CE7-9D40-F676D312BDC2}"/>
              </a:ext>
            </a:extLst>
          </p:cNvPr>
          <p:cNvSpPr>
            <a:spLocks noGrp="1"/>
          </p:cNvSpPr>
          <p:nvPr>
            <p:ph idx="1"/>
          </p:nvPr>
        </p:nvSpPr>
        <p:spPr>
          <a:xfrm>
            <a:off x="323528" y="1825625"/>
            <a:ext cx="8496944" cy="4351338"/>
          </a:xfrm>
        </p:spPr>
        <p:txBody>
          <a:bodyPr>
            <a:normAutofit fontScale="92500" lnSpcReduction="10000"/>
          </a:bodyPr>
          <a:lstStyle/>
          <a:p>
            <a:pPr>
              <a:buFontTx/>
              <a:buChar char="-"/>
            </a:pPr>
            <a:r>
              <a:rPr lang="en-US" sz="2800" dirty="0">
                <a:effectLst/>
                <a:latin typeface="Arial" panose="020B0604020202020204" pitchFamily="34" charset="0"/>
                <a:cs typeface="Arial" panose="020B0604020202020204" pitchFamily="34" charset="0"/>
              </a:rPr>
              <a:t>consolidation of the image of conflict in the mentality as a normal, not a pathological phenomenon; </a:t>
            </a:r>
            <a:endParaRPr lang="ru-RU" sz="2800" dirty="0">
              <a:effectLst/>
              <a:latin typeface="Arial" panose="020B0604020202020204" pitchFamily="34" charset="0"/>
              <a:cs typeface="Arial" panose="020B0604020202020204" pitchFamily="34" charset="0"/>
            </a:endParaRPr>
          </a:p>
          <a:p>
            <a:pPr>
              <a:buFontTx/>
              <a:buChar char="-"/>
            </a:pPr>
            <a:r>
              <a:rPr lang="en-US" sz="2800" dirty="0">
                <a:effectLst/>
                <a:latin typeface="Arial" panose="020B0604020202020204" pitchFamily="34" charset="0"/>
                <a:cs typeface="Arial" panose="020B0604020202020204" pitchFamily="34" charset="0"/>
              </a:rPr>
              <a:t>its legitimization in the public consciousness, recognition of the alternative political positions, and, consequently, the opposition;</a:t>
            </a:r>
            <a:endParaRPr lang="ru-RU" sz="2800" dirty="0">
              <a:effectLst/>
              <a:latin typeface="Arial" panose="020B0604020202020204" pitchFamily="34" charset="0"/>
              <a:cs typeface="Arial" panose="020B0604020202020204" pitchFamily="34" charset="0"/>
            </a:endParaRPr>
          </a:p>
          <a:p>
            <a:pPr>
              <a:buFontTx/>
              <a:buChar char="-"/>
            </a:pPr>
            <a:r>
              <a:rPr lang="en-US" sz="2800" dirty="0">
                <a:effectLst/>
                <a:latin typeface="Arial" panose="020B0604020202020204" pitchFamily="34" charset="0"/>
                <a:cs typeface="Arial" panose="020B0604020202020204" pitchFamily="34" charset="0"/>
              </a:rPr>
              <a:t>the existence of generally recognized rules and norms of conflict behavior, not only in agreements of conflicting subjects, but also in the political and legal culture of society and the state; </a:t>
            </a:r>
            <a:endParaRPr lang="ru-RU" sz="2800" dirty="0">
              <a:effectLst/>
              <a:latin typeface="Arial" panose="020B0604020202020204" pitchFamily="34" charset="0"/>
              <a:cs typeface="Arial" panose="020B0604020202020204" pitchFamily="34" charset="0"/>
            </a:endParaRPr>
          </a:p>
          <a:p>
            <a:pPr>
              <a:buFontTx/>
              <a:buChar char="-"/>
            </a:pPr>
            <a:r>
              <a:rPr lang="en-US" sz="2800" dirty="0">
                <a:effectLst/>
                <a:latin typeface="Arial" panose="020B0604020202020204" pitchFamily="34" charset="0"/>
                <a:cs typeface="Arial" panose="020B0604020202020204" pitchFamily="34" charset="0"/>
              </a:rPr>
              <a:t>the existence or formation of institutions for regulating political relations, including conflicts; </a:t>
            </a:r>
            <a:endParaRPr lang="ru-RU" sz="2800" dirty="0">
              <a:effectLst/>
              <a:latin typeface="Arial" panose="020B0604020202020204" pitchFamily="34" charset="0"/>
              <a:cs typeface="Arial" panose="020B0604020202020204" pitchFamily="34" charset="0"/>
            </a:endParaRPr>
          </a:p>
          <a:p>
            <a:pPr>
              <a:buFontTx/>
              <a:buChar char="-"/>
            </a:pPr>
            <a:r>
              <a:rPr lang="en-US" sz="2800" dirty="0">
                <a:effectLst/>
                <a:latin typeface="Arial" panose="020B0604020202020204" pitchFamily="34" charset="0"/>
                <a:cs typeface="Arial" panose="020B0604020202020204" pitchFamily="34" charset="0"/>
              </a:rPr>
              <a:t>the existence of constitutional approaches to conflicts. </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5129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CAF18A-10DD-02D6-D869-275D26AFB2D3}"/>
              </a:ext>
            </a:extLst>
          </p:cNvPr>
          <p:cNvSpPr>
            <a:spLocks noGrp="1"/>
          </p:cNvSpPr>
          <p:nvPr>
            <p:ph type="title"/>
          </p:nvPr>
        </p:nvSpPr>
        <p:spPr/>
        <p:txBody>
          <a:bodyPr>
            <a:normAutofit fontScale="90000"/>
          </a:bodyPr>
          <a:lstStyle/>
          <a:p>
            <a:pPr algn="ctr"/>
            <a:r>
              <a:rPr lang="en-US" dirty="0">
                <a:latin typeface="Arial" panose="020B0604020202020204" pitchFamily="34" charset="0"/>
                <a:cs typeface="Arial" panose="020B0604020202020204" pitchFamily="34" charset="0"/>
              </a:rPr>
              <a:t>The following features of a democratic society contribute to the institutionalization of conflicts: </a:t>
            </a:r>
            <a:endParaRPr lang="ru-RU"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52A86C43-CDCA-7515-80F8-F686030F598C}"/>
              </a:ext>
            </a:extLst>
          </p:cNvPr>
          <p:cNvSpPr>
            <a:spLocks noGrp="1"/>
          </p:cNvSpPr>
          <p:nvPr>
            <p:ph idx="1"/>
          </p:nvPr>
        </p:nvSpPr>
        <p:spPr>
          <a:xfrm>
            <a:off x="251520" y="1825625"/>
            <a:ext cx="8712968" cy="4351338"/>
          </a:xfrm>
        </p:spPr>
        <p:txBody>
          <a:bodyPr>
            <a:normAutofit fontScale="92500" lnSpcReduction="10000"/>
          </a:bodyPr>
          <a:lstStyle/>
          <a:p>
            <a:pPr>
              <a:buFontTx/>
              <a:buChar char="-"/>
            </a:pPr>
            <a:r>
              <a:rPr lang="en-US" sz="3200" dirty="0">
                <a:effectLst/>
                <a:latin typeface="Arial" panose="020B0604020202020204" pitchFamily="34" charset="0"/>
                <a:cs typeface="Arial" panose="020B0604020202020204" pitchFamily="34" charset="0"/>
              </a:rPr>
              <a:t>pluralism of socio-economic life; </a:t>
            </a:r>
            <a:endParaRPr lang="ru-RU" sz="3200" dirty="0">
              <a:effectLst/>
              <a:latin typeface="Arial" panose="020B0604020202020204" pitchFamily="34" charset="0"/>
              <a:cs typeface="Arial" panose="020B0604020202020204" pitchFamily="34" charset="0"/>
            </a:endParaRPr>
          </a:p>
          <a:p>
            <a:pPr>
              <a:buFontTx/>
              <a:buChar char="-"/>
            </a:pPr>
            <a:r>
              <a:rPr lang="en-US" sz="3200" dirty="0">
                <a:effectLst/>
                <a:latin typeface="Arial" panose="020B0604020202020204" pitchFamily="34" charset="0"/>
                <a:cs typeface="Arial" panose="020B0604020202020204" pitchFamily="34" charset="0"/>
              </a:rPr>
              <a:t>developed civil society; </a:t>
            </a:r>
            <a:endParaRPr lang="ru-RU" sz="3200" dirty="0">
              <a:effectLst/>
              <a:latin typeface="Arial" panose="020B0604020202020204" pitchFamily="34" charset="0"/>
              <a:cs typeface="Arial" panose="020B0604020202020204" pitchFamily="34" charset="0"/>
            </a:endParaRPr>
          </a:p>
          <a:p>
            <a:pPr>
              <a:buFontTx/>
              <a:buChar char="-"/>
            </a:pPr>
            <a:r>
              <a:rPr lang="en-US" sz="3200" dirty="0">
                <a:effectLst/>
                <a:latin typeface="Arial" panose="020B0604020202020204" pitchFamily="34" charset="0"/>
                <a:cs typeface="Arial" panose="020B0604020202020204" pitchFamily="34" charset="0"/>
              </a:rPr>
              <a:t>the existence of a basic consensus in society between the main public and political institutions, the common interest of citizens in maintaining the stability of society; </a:t>
            </a:r>
            <a:endParaRPr lang="ru-RU" sz="3200" dirty="0">
              <a:effectLst/>
              <a:latin typeface="Arial" panose="020B0604020202020204" pitchFamily="34" charset="0"/>
              <a:cs typeface="Arial" panose="020B0604020202020204" pitchFamily="34" charset="0"/>
            </a:endParaRPr>
          </a:p>
          <a:p>
            <a:pPr>
              <a:buFontTx/>
              <a:buChar char="-"/>
            </a:pPr>
            <a:r>
              <a:rPr lang="en-US" sz="3200" dirty="0">
                <a:effectLst/>
                <a:latin typeface="Arial" panose="020B0604020202020204" pitchFamily="34" charset="0"/>
                <a:cs typeface="Arial" panose="020B0604020202020204" pitchFamily="34" charset="0"/>
              </a:rPr>
              <a:t>- The existence of institutions that regulate conflicts between different social groups and provide a legal basis for discussions and decision-making.</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5635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ECC301-8C6F-36FE-D0A6-552183C530FB}"/>
              </a:ext>
            </a:extLst>
          </p:cNvPr>
          <p:cNvSpPr>
            <a:spLocks noGrp="1"/>
          </p:cNvSpPr>
          <p:nvPr>
            <p:ph type="title"/>
          </p:nvPr>
        </p:nvSpPr>
        <p:spPr/>
        <p:txBody>
          <a:bodyPr/>
          <a:lstStyle/>
          <a:p>
            <a:pPr algn="ctr"/>
            <a:r>
              <a:rPr lang="en-US" dirty="0">
                <a:effectLst/>
                <a:latin typeface="Arial" panose="020B0604020202020204" pitchFamily="34" charset="0"/>
                <a:cs typeface="Arial" panose="020B0604020202020204" pitchFamily="34" charset="0"/>
              </a:rPr>
              <a:t>The conditions for the institutionalization of political conflicts are:</a:t>
            </a:r>
            <a:endParaRPr lang="ru-RU"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57184B20-979E-1325-8437-CCB50BA2425D}"/>
              </a:ext>
            </a:extLst>
          </p:cNvPr>
          <p:cNvSpPr>
            <a:spLocks noGrp="1"/>
          </p:cNvSpPr>
          <p:nvPr>
            <p:ph idx="1"/>
          </p:nvPr>
        </p:nvSpPr>
        <p:spPr>
          <a:xfrm>
            <a:off x="323528" y="1825625"/>
            <a:ext cx="8640960" cy="4351338"/>
          </a:xfrm>
        </p:spPr>
        <p:txBody>
          <a:bodyPr>
            <a:normAutofit/>
          </a:bodyPr>
          <a:lstStyle/>
          <a:p>
            <a:pPr>
              <a:buFontTx/>
              <a:buChar char="-"/>
            </a:pPr>
            <a:r>
              <a:rPr lang="en-US" sz="2800" dirty="0">
                <a:effectLst/>
                <a:latin typeface="Arial" panose="020B0604020202020204" pitchFamily="34" charset="0"/>
                <a:cs typeface="Arial" panose="020B0604020202020204" pitchFamily="34" charset="0"/>
              </a:rPr>
              <a:t>holding of democratic elections; </a:t>
            </a:r>
            <a:endParaRPr lang="ru-RU" sz="2800" dirty="0">
              <a:effectLst/>
              <a:latin typeface="Arial" panose="020B0604020202020204" pitchFamily="34" charset="0"/>
              <a:cs typeface="Arial" panose="020B0604020202020204" pitchFamily="34" charset="0"/>
            </a:endParaRPr>
          </a:p>
          <a:p>
            <a:pPr>
              <a:buFontTx/>
              <a:buChar char="-"/>
            </a:pPr>
            <a:r>
              <a:rPr lang="en-US" sz="2800" dirty="0">
                <a:effectLst/>
                <a:latin typeface="Arial" panose="020B0604020202020204" pitchFamily="34" charset="0"/>
                <a:cs typeface="Arial" panose="020B0604020202020204" pitchFamily="34" charset="0"/>
              </a:rPr>
              <a:t>existence of a multiparty system; </a:t>
            </a:r>
            <a:endParaRPr lang="ru-RU" sz="2800" dirty="0">
              <a:effectLst/>
              <a:latin typeface="Arial" panose="020B0604020202020204" pitchFamily="34" charset="0"/>
              <a:cs typeface="Arial" panose="020B0604020202020204" pitchFamily="34" charset="0"/>
            </a:endParaRPr>
          </a:p>
          <a:p>
            <a:pPr>
              <a:buFontTx/>
              <a:buChar char="-"/>
            </a:pPr>
            <a:r>
              <a:rPr lang="en-US" sz="2800" dirty="0">
                <a:effectLst/>
                <a:latin typeface="Arial" panose="020B0604020202020204" pitchFamily="34" charset="0"/>
                <a:cs typeface="Arial" panose="020B0604020202020204" pitchFamily="34" charset="0"/>
              </a:rPr>
              <a:t>compliance with the legal norms enshrined in the laws; </a:t>
            </a:r>
            <a:endParaRPr lang="ru-RU" sz="2800" dirty="0">
              <a:effectLst/>
              <a:latin typeface="Arial" panose="020B0604020202020204" pitchFamily="34" charset="0"/>
              <a:cs typeface="Arial" panose="020B0604020202020204" pitchFamily="34" charset="0"/>
            </a:endParaRPr>
          </a:p>
          <a:p>
            <a:pPr>
              <a:buFontTx/>
              <a:buChar char="-"/>
            </a:pPr>
            <a:r>
              <a:rPr lang="en-US" sz="2800" dirty="0">
                <a:effectLst/>
                <a:latin typeface="Arial" panose="020B0604020202020204" pitchFamily="34" charset="0"/>
                <a:cs typeface="Arial" panose="020B0604020202020204" pitchFamily="34" charset="0"/>
              </a:rPr>
              <a:t>the management of moral norms based on universal values. </a:t>
            </a:r>
            <a:endParaRPr lang="ru-RU" sz="2800" dirty="0">
              <a:effectLst/>
              <a:latin typeface="Arial" panose="020B0604020202020204" pitchFamily="34" charset="0"/>
              <a:cs typeface="Arial" panose="020B0604020202020204" pitchFamily="34" charset="0"/>
            </a:endParaRPr>
          </a:p>
          <a:p>
            <a:pPr marL="0" indent="0">
              <a:buNone/>
            </a:pPr>
            <a:r>
              <a:rPr lang="en-US" sz="2800" dirty="0">
                <a:effectLst/>
                <a:latin typeface="Arial" panose="020B0604020202020204" pitchFamily="34" charset="0"/>
                <a:cs typeface="Arial" panose="020B0604020202020204" pitchFamily="34" charset="0"/>
              </a:rPr>
              <a:t>In a society where these conditions are created, various social groups and political forces have the opportunity to express their positions in a legitimate way.</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8143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780D03-D6F1-C159-6C16-8B6A3060F1F1}"/>
              </a:ext>
            </a:extLst>
          </p:cNvPr>
          <p:cNvSpPr>
            <a:spLocks noGrp="1"/>
          </p:cNvSpPr>
          <p:nvPr>
            <p:ph type="title"/>
          </p:nvPr>
        </p:nvSpPr>
        <p:spPr>
          <a:xfrm>
            <a:off x="628650" y="365126"/>
            <a:ext cx="7886700" cy="5728170"/>
          </a:xfrm>
        </p:spPr>
        <p:txBody>
          <a:bodyPr>
            <a:noAutofit/>
          </a:bodyPr>
          <a:lstStyle/>
          <a:p>
            <a:pPr algn="ctr"/>
            <a:r>
              <a:rPr lang="en-US" sz="3600" dirty="0">
                <a:effectLst/>
                <a:latin typeface="Arial" panose="020B0604020202020204" pitchFamily="34" charset="0"/>
                <a:cs typeface="Arial" panose="020B0604020202020204" pitchFamily="34" charset="0"/>
              </a:rPr>
              <a:t>Therefore, training citizens to use peaceful means of conflict resolution will take many years and require a lot of effort. In a society where conditions have been created for the institutionalization of conflicts, the institutions of the political system provide an opportunity for various social groups and political forces to express their positions and interests. </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5671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6732" y="1113431"/>
            <a:ext cx="6624736" cy="707886"/>
          </a:xfrm>
          <a:prstGeom prst="rect">
            <a:avLst/>
          </a:prstGeom>
          <a:noFill/>
        </p:spPr>
        <p:txBody>
          <a:bodyPr wrap="square" rtlCol="0">
            <a:spAutoFit/>
          </a:bodyPr>
          <a:lstStyle/>
          <a:p>
            <a:r>
              <a:rPr lang="en" sz="4000" b="1" dirty="0">
                <a:latin typeface="Arial" panose="020B0604020202020204" pitchFamily="34" charset="0"/>
                <a:cs typeface="Arial" panose="020B0604020202020204" pitchFamily="34" charset="0"/>
              </a:rPr>
              <a:t>Political conflict</a:t>
            </a:r>
            <a:r>
              <a:rPr lang="ru-RU" sz="4000" b="1" dirty="0">
                <a:latin typeface="Arial" panose="020B0604020202020204" pitchFamily="34" charset="0"/>
                <a:cs typeface="Arial" panose="020B0604020202020204" pitchFamily="34" charset="0"/>
              </a:rPr>
              <a:t> </a:t>
            </a:r>
            <a:r>
              <a:rPr lang="en-US" sz="4000" b="1" dirty="0">
                <a:latin typeface="Arial" panose="020B0604020202020204" pitchFamily="34" charset="0"/>
                <a:cs typeface="Arial" panose="020B0604020202020204" pitchFamily="34" charset="0"/>
              </a:rPr>
              <a:t>studies</a:t>
            </a:r>
            <a:endParaRPr lang="ru-RU" sz="1400" b="1" dirty="0">
              <a:latin typeface="Arial" panose="020B0604020202020204" pitchFamily="34" charset="0"/>
              <a:cs typeface="Arial" panose="020B0604020202020204" pitchFamily="34" charset="0"/>
            </a:endParaRPr>
          </a:p>
        </p:txBody>
      </p:sp>
      <p:sp>
        <p:nvSpPr>
          <p:cNvPr id="6" name="TextBox 5"/>
          <p:cNvSpPr txBox="1"/>
          <p:nvPr/>
        </p:nvSpPr>
        <p:spPr>
          <a:xfrm>
            <a:off x="886094" y="2780928"/>
            <a:ext cx="7821876" cy="1569660"/>
          </a:xfrm>
          <a:prstGeom prst="rect">
            <a:avLst/>
          </a:prstGeom>
          <a:noFill/>
        </p:spPr>
        <p:txBody>
          <a:bodyPr wrap="square" rtlCol="0">
            <a:spAutoFit/>
          </a:bodyPr>
          <a:lstStyle/>
          <a:p>
            <a:r>
              <a:rPr lang="en-US" sz="3200" b="1" dirty="0">
                <a:solidFill>
                  <a:srgbClr val="0070C0"/>
                </a:solidFill>
                <a:latin typeface="Arial" panose="020B0604020202020204" pitchFamily="34" charset="0"/>
                <a:cs typeface="Arial" panose="020B0604020202020204" pitchFamily="34" charset="0"/>
              </a:rPr>
              <a:t>Lecture</a:t>
            </a:r>
            <a:r>
              <a:rPr lang="ru-RU" sz="3200" b="1" dirty="0">
                <a:solidFill>
                  <a:srgbClr val="0070C0"/>
                </a:solidFill>
                <a:latin typeface="Arial" panose="020B0604020202020204" pitchFamily="34" charset="0"/>
                <a:cs typeface="Arial" panose="020B0604020202020204" pitchFamily="34" charset="0"/>
              </a:rPr>
              <a:t> 12</a:t>
            </a:r>
          </a:p>
          <a:p>
            <a:r>
              <a:rPr lang="ru-RU" sz="3200" kern="0" dirty="0" err="1">
                <a:effectLst/>
                <a:latin typeface="Arial" panose="020B0604020202020204" pitchFamily="34" charset="0"/>
                <a:ea typeface="Times New Roman" panose="02020603050405020304" pitchFamily="18" charset="0"/>
                <a:cs typeface="Arial" panose="020B0604020202020204" pitchFamily="34" charset="0"/>
              </a:rPr>
              <a:t>Problems</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of</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institutionalization</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of</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conflict</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as</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technology</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of</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its</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r>
              <a:rPr lang="ru-RU" sz="3200" kern="0" dirty="0" err="1">
                <a:effectLst/>
                <a:latin typeface="Arial" panose="020B0604020202020204" pitchFamily="34" charset="0"/>
                <a:ea typeface="Times New Roman" panose="02020603050405020304" pitchFamily="18" charset="0"/>
                <a:cs typeface="Arial" panose="020B0604020202020204" pitchFamily="34" charset="0"/>
              </a:rPr>
              <a:t>regulation</a:t>
            </a:r>
            <a:r>
              <a:rPr lang="ru-RU" sz="3200" kern="0" dirty="0">
                <a:effectLst/>
                <a:latin typeface="Arial" panose="020B0604020202020204" pitchFamily="34" charset="0"/>
                <a:ea typeface="Times New Roman" panose="02020603050405020304" pitchFamily="18" charset="0"/>
                <a:cs typeface="Arial" panose="020B0604020202020204" pitchFamily="34" charset="0"/>
              </a:rPr>
              <a:t> .</a:t>
            </a:r>
            <a:endParaRPr lang="ru-RU" sz="59500" b="1" dirty="0">
              <a:latin typeface="Arial" panose="020B060402020202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A6CB9F-B921-966B-C358-0918EBFE34BB}"/>
              </a:ext>
            </a:extLst>
          </p:cNvPr>
          <p:cNvSpPr>
            <a:spLocks noGrp="1"/>
          </p:cNvSpPr>
          <p:nvPr>
            <p:ph type="title"/>
          </p:nvPr>
        </p:nvSpPr>
        <p:spPr>
          <a:xfrm>
            <a:off x="628650" y="365126"/>
            <a:ext cx="7886700" cy="5944194"/>
          </a:xfrm>
        </p:spPr>
        <p:txBody>
          <a:bodyPr>
            <a:normAutofit fontScale="90000"/>
          </a:bodyPr>
          <a:lstStyle/>
          <a:p>
            <a:pPr algn="ctr"/>
            <a:r>
              <a:rPr lang="en-US" sz="3600" dirty="0">
                <a:effectLst/>
                <a:latin typeface="Arial" panose="020B0604020202020204" pitchFamily="34" charset="0"/>
                <a:cs typeface="Arial" panose="020B0604020202020204" pitchFamily="34" charset="0"/>
              </a:rPr>
              <a:t>It is in such a society that there is a high probability of detecting the level of social tension, preventing or eliminating conflict. In this regard, the experience of individual countries shows how a sharp surge in conflicts in the absence of mechanisms for its settlement took society by surprise and led to spontaneous and uncontrollable explosions of discontent among various groups of the population.</a:t>
            </a:r>
            <a:endParaRPr lang="ru-RU" dirty="0"/>
          </a:p>
        </p:txBody>
      </p:sp>
    </p:spTree>
    <p:extLst>
      <p:ext uri="{BB962C8B-B14F-4D97-AF65-F5344CB8AC3E}">
        <p14:creationId xmlns:p14="http://schemas.microsoft.com/office/powerpoint/2010/main" val="1365603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B79336-C21A-9CC2-B63A-08FFFA1F3C7D}"/>
              </a:ext>
            </a:extLst>
          </p:cNvPr>
          <p:cNvSpPr>
            <a:spLocks noGrp="1"/>
          </p:cNvSpPr>
          <p:nvPr>
            <p:ph type="title"/>
          </p:nvPr>
        </p:nvSpPr>
        <p:spPr>
          <a:xfrm>
            <a:off x="628650" y="365127"/>
            <a:ext cx="7886700" cy="831626"/>
          </a:xfrm>
        </p:spPr>
        <p:txBody>
          <a:bodyPr>
            <a:normAutofit/>
          </a:bodyPr>
          <a:lstStyle/>
          <a:p>
            <a:pPr algn="ctr"/>
            <a:r>
              <a:rPr lang="en-US" sz="4000" b="1" dirty="0">
                <a:latin typeface="Arial" panose="020B0604020202020204" pitchFamily="34" charset="0"/>
                <a:cs typeface="Arial" panose="020B0604020202020204" pitchFamily="34" charset="0"/>
              </a:rPr>
              <a:t>Institutionalization tasks</a:t>
            </a:r>
            <a:endParaRPr lang="ru-RU" sz="40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1608EC3A-1048-EE8F-FCAD-2195A13E0D60}"/>
              </a:ext>
            </a:extLst>
          </p:cNvPr>
          <p:cNvSpPr>
            <a:spLocks noGrp="1"/>
          </p:cNvSpPr>
          <p:nvPr>
            <p:ph idx="1"/>
          </p:nvPr>
        </p:nvSpPr>
        <p:spPr>
          <a:xfrm>
            <a:off x="107504" y="1196752"/>
            <a:ext cx="8784976" cy="5472607"/>
          </a:xfrm>
        </p:spPr>
        <p:txBody>
          <a:bodyPr>
            <a:normAutofit/>
          </a:bodyPr>
          <a:lstStyle/>
          <a:p>
            <a:pPr marL="0" indent="0">
              <a:buNone/>
            </a:pPr>
            <a:r>
              <a:rPr lang="en-US">
                <a:latin typeface="Arial" panose="020B0604020202020204" pitchFamily="34" charset="0"/>
                <a:cs typeface="Arial" panose="020B0604020202020204" pitchFamily="34" charset="0"/>
              </a:rPr>
              <a:t>Of the specific methods of conflict prevention, the most widespread is the method of institutionalization. Its essence is as follows. As the conflict escalates, efforts are made to facilitate the emergence of all sorts of committees, parties, organizations seeking to express and defend the interests of the parties to the conflict. This process leads to the streamlining of the demands, claims, and aspirations of the previously disunited and scattered participants in the conflict. Efforts are made to form mediating organizations that are formed from competent, neutral, democratically minded representatives of non-political institutions. </a:t>
            </a:r>
          </a:p>
          <a:p>
            <a:pPr marL="0" indent="0">
              <a:buNone/>
            </a:pPr>
            <a:r>
              <a:rPr lang="en-US">
                <a:latin typeface="Arial" panose="020B0604020202020204" pitchFamily="34" charset="0"/>
                <a:cs typeface="Arial" panose="020B0604020202020204" pitchFamily="34" charset="0"/>
              </a:rPr>
              <a:t>The process of institutionalization makes it possible to streamline the course of the conflict, and thereby facilitate its regulation, but at the same time contains certain potential difficulties in overcoming the conflict. The contradictory nature of the institutionalization process lies in the fact that organizations that emerged on the wave of conflict events can acquire their own narrower interests, different from the interests of the mass of ordinary participants. In general, this complicates the conflict situation, and sometimes makes its resolution simply impossible as long as such organizations retain their authority and influence.</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99043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C81CC60-6A45-4EF9-EBF4-A10D12FA2BBD}"/>
              </a:ext>
            </a:extLst>
          </p:cNvPr>
          <p:cNvSpPr>
            <a:spLocks noGrp="1"/>
          </p:cNvSpPr>
          <p:nvPr>
            <p:ph idx="1"/>
          </p:nvPr>
        </p:nvSpPr>
        <p:spPr>
          <a:xfrm>
            <a:off x="323528" y="332656"/>
            <a:ext cx="8496944" cy="6264696"/>
          </a:xfrm>
        </p:spPr>
        <p:txBody>
          <a:bodyPr>
            <a:normAutofit lnSpcReduction="10000"/>
          </a:bodyPr>
          <a:lstStyle/>
          <a:p>
            <a:pPr marL="0" indent="0">
              <a:buNone/>
            </a:pPr>
            <a:r>
              <a:rPr lang="en-US" sz="2400">
                <a:latin typeface="Arial" panose="020B0604020202020204" pitchFamily="34" charset="0"/>
                <a:cs typeface="Arial" panose="020B0604020202020204" pitchFamily="34" charset="0"/>
              </a:rPr>
              <a:t>The situation can be explained using the example of events in the Baltics. The interests of the Union center in the dispute with the Baltic republics were much more achievable before the period of development of the conflict situation, when independent organizations expressing the interests of separatist-minded strata of the population of the Baltics had not yet emerged. </a:t>
            </a:r>
          </a:p>
          <a:p>
            <a:pPr marL="0" indent="0">
              <a:buNone/>
            </a:pPr>
            <a:r>
              <a:rPr lang="en-US" sz="2400">
                <a:latin typeface="Arial" panose="020B0604020202020204" pitchFamily="34" charset="0"/>
                <a:cs typeface="Arial" panose="020B0604020202020204" pitchFamily="34" charset="0"/>
              </a:rPr>
              <a:t>When these organizations emerged and their social positions strengthened, the situation as a whole changed qualitatively. The institutional positions of the opposing parties in the conflict became equal, which significantly weakened the one-sided advantages of the center, and thus the possibilities of resolving the conflict in its interests. </a:t>
            </a:r>
          </a:p>
          <a:p>
            <a:pPr marL="0" indent="0">
              <a:buNone/>
            </a:pPr>
            <a:r>
              <a:rPr lang="en-US" sz="2400">
                <a:latin typeface="Arial" panose="020B0604020202020204" pitchFamily="34" charset="0"/>
                <a:cs typeface="Arial" panose="020B0604020202020204" pitchFamily="34" charset="0"/>
              </a:rPr>
              <a:t>Similar situations took place in Armenia, Azerbaijan, Georgia, and Moldova. However, if we recognize that it is impossible to thoroughly overcome conflicts when only one of the participating parties ends up winning, the process of institutionalization represents a completely modern, civilized procedure for settling and overcoming conflicts.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28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8FF0305-C389-30C4-5E9A-41CCF766C53C}"/>
              </a:ext>
            </a:extLst>
          </p:cNvPr>
          <p:cNvSpPr>
            <a:spLocks noGrp="1"/>
          </p:cNvSpPr>
          <p:nvPr>
            <p:ph idx="1"/>
          </p:nvPr>
        </p:nvSpPr>
        <p:spPr>
          <a:xfrm>
            <a:off x="628650" y="908720"/>
            <a:ext cx="7886700" cy="4351338"/>
          </a:xfrm>
        </p:spPr>
        <p:txBody>
          <a:bodyPr>
            <a:normAutofit lnSpcReduction="10000"/>
          </a:bodyPr>
          <a:lstStyle/>
          <a:p>
            <a:pPr marL="0" indent="0" algn="ctr">
              <a:buNone/>
            </a:pPr>
            <a:r>
              <a:rPr lang="en-US" sz="3200" dirty="0">
                <a:latin typeface="Arial" panose="020B0604020202020204" pitchFamily="34" charset="0"/>
                <a:cs typeface="Arial" panose="020B0604020202020204" pitchFamily="34" charset="0"/>
              </a:rPr>
              <a:t>This civilized way of resolving social conflicts is most typical for modern Western democracies. R. Dahl believes that in democratic conditions the possibilities of using violence are limited. They are permissible only in relation to minorities, and only those that do not have support in the whole society. The main method of resolving social problems is peaceful adaptation.</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8438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EE993A-7356-3A61-0F24-2DEAD53D114E}"/>
              </a:ext>
            </a:extLst>
          </p:cNvPr>
          <p:cNvSpPr>
            <a:spLocks noGrp="1"/>
          </p:cNvSpPr>
          <p:nvPr>
            <p:ph type="title"/>
          </p:nvPr>
        </p:nvSpPr>
        <p:spPr>
          <a:xfrm>
            <a:off x="664654" y="188641"/>
            <a:ext cx="7886700" cy="1325563"/>
          </a:xfrm>
        </p:spPr>
        <p:txBody>
          <a:bodyPr>
            <a:normAutofit/>
          </a:bodyPr>
          <a:lstStyle/>
          <a:p>
            <a:pPr algn="ctr"/>
            <a:r>
              <a:rPr lang="en-US" sz="2800" b="1" dirty="0">
                <a:latin typeface="Arial" panose="020B0604020202020204" pitchFamily="34" charset="0"/>
                <a:cs typeface="Arial" panose="020B0604020202020204" pitchFamily="34" charset="0"/>
              </a:rPr>
              <a:t>R. Dahl names seven conditions under which a peaceful course of conflicts is most likely:</a:t>
            </a:r>
            <a:endParaRPr lang="ru-RU" sz="28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55FE4C3E-51F5-57DF-67AB-66957604612C}"/>
              </a:ext>
            </a:extLst>
          </p:cNvPr>
          <p:cNvSpPr>
            <a:spLocks noGrp="1"/>
          </p:cNvSpPr>
          <p:nvPr>
            <p:ph idx="1"/>
          </p:nvPr>
        </p:nvSpPr>
        <p:spPr>
          <a:xfrm>
            <a:off x="179512" y="1412776"/>
            <a:ext cx="8856984" cy="5256583"/>
          </a:xfrm>
        </p:spPr>
        <p:txBody>
          <a:bodyPr>
            <a:normAutofit/>
          </a:bodyPr>
          <a:lstStyle/>
          <a:p>
            <a:pPr marL="0" indent="0">
              <a:buNone/>
            </a:pPr>
            <a:r>
              <a:rPr lang="en-US" sz="2400" dirty="0">
                <a:latin typeface="Arial" panose="020B0604020202020204" pitchFamily="34" charset="0"/>
                <a:cs typeface="Arial" panose="020B0604020202020204" pitchFamily="34" charset="0"/>
              </a:rPr>
              <a:t>— the existence of institutional formations that seek consultations and negotiations, study of interests, search for mutually beneficial solutions;</a:t>
            </a:r>
          </a:p>
          <a:p>
            <a:pPr marL="0" indent="0">
              <a:buNone/>
            </a:pPr>
            <a:r>
              <a:rPr lang="en-US" sz="2400" dirty="0">
                <a:latin typeface="Arial" panose="020B0604020202020204" pitchFamily="34" charset="0"/>
                <a:cs typeface="Arial" panose="020B0604020202020204" pitchFamily="34" charset="0"/>
              </a:rPr>
              <a:t>— a broad framework of agreement on what may constitute an optimal resolution of the problem;</a:t>
            </a:r>
          </a:p>
          <a:p>
            <a:pPr marL="0" indent="0">
              <a:buNone/>
            </a:pPr>
            <a:r>
              <a:rPr lang="en-US" sz="2400" dirty="0">
                <a:latin typeface="Arial" panose="020B0604020202020204" pitchFamily="34" charset="0"/>
                <a:cs typeface="Arial" panose="020B0604020202020204" pitchFamily="34" charset="0"/>
              </a:rPr>
              <a:t>— the absence of cumulative conflicts;</a:t>
            </a:r>
          </a:p>
          <a:p>
            <a:pPr marL="0" indent="0">
              <a:buNone/>
            </a:pPr>
            <a:r>
              <a:rPr lang="en-US" sz="2400" dirty="0">
                <a:latin typeface="Arial" panose="020B0604020202020204" pitchFamily="34" charset="0"/>
                <a:cs typeface="Arial" panose="020B0604020202020204" pitchFamily="34" charset="0"/>
              </a:rPr>
              <a:t>— great economic opportunities (wealth);</a:t>
            </a:r>
          </a:p>
          <a:p>
            <a:pPr marL="0" indent="0">
              <a:buNone/>
            </a:pPr>
            <a:r>
              <a:rPr lang="en-US" sz="2400" dirty="0">
                <a:latin typeface="Arial" panose="020B0604020202020204" pitchFamily="34" charset="0"/>
                <a:cs typeface="Arial" panose="020B0604020202020204" pitchFamily="34" charset="0"/>
              </a:rPr>
              <a:t>— positive awareness of citizens regarding the results of peaceful resolution of previous conflicts;</a:t>
            </a:r>
          </a:p>
          <a:p>
            <a:pPr marL="0" indent="0">
              <a:buNone/>
            </a:pPr>
            <a:r>
              <a:rPr lang="en-US" sz="2400" dirty="0">
                <a:latin typeface="Arial" panose="020B0604020202020204" pitchFamily="34" charset="0"/>
                <a:cs typeface="Arial" panose="020B0604020202020204" pitchFamily="34" charset="0"/>
              </a:rPr>
              <a:t>— equal distribution between the parties of possible means of violence;</a:t>
            </a:r>
          </a:p>
          <a:p>
            <a:pPr marL="0" indent="0">
              <a:buNone/>
            </a:pPr>
            <a:r>
              <a:rPr lang="en-US" sz="2400" dirty="0">
                <a:latin typeface="Arial" panose="020B0604020202020204" pitchFamily="34" charset="0"/>
                <a:cs typeface="Arial" panose="020B0604020202020204" pitchFamily="34" charset="0"/>
              </a:rPr>
              <a:t>— a predominant number of mature features that contribute to peaceful adaptation.</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72354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B068D45-1F24-C6A4-7A2D-6B4431A12F90}"/>
              </a:ext>
            </a:extLst>
          </p:cNvPr>
          <p:cNvSpPr>
            <a:spLocks noGrp="1"/>
          </p:cNvSpPr>
          <p:nvPr>
            <p:ph idx="1"/>
          </p:nvPr>
        </p:nvSpPr>
        <p:spPr>
          <a:xfrm>
            <a:off x="467544" y="332656"/>
            <a:ext cx="8280920" cy="6120680"/>
          </a:xfrm>
        </p:spPr>
        <p:txBody>
          <a:bodyPr>
            <a:normAutofit fontScale="92500" lnSpcReduction="20000"/>
          </a:bodyPr>
          <a:lstStyle/>
          <a:p>
            <a:pPr marL="0" indent="0">
              <a:buNone/>
            </a:pPr>
            <a:r>
              <a:rPr lang="en-US" sz="2800" dirty="0">
                <a:latin typeface="Arial" panose="020B0604020202020204" pitchFamily="34" charset="0"/>
                <a:cs typeface="Arial" panose="020B0604020202020204" pitchFamily="34" charset="0"/>
              </a:rPr>
              <a:t>The process of institutionalization of conflict relations. In order to prevent a conflict, it is useful to strengthen positive relations between its possible participants. There is a large field of activity for legal and law enforcement agencies here. When such legal and social institutions exist and operate before a conflict occurs, they can play a very positive role. It is possible to create such organizations in the context of an existing conflict.</a:t>
            </a:r>
          </a:p>
          <a:p>
            <a:pPr marL="0" indent="0">
              <a:buNone/>
            </a:pPr>
            <a:endParaRPr lang="en-US"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Some forms of institutionalization of conflicts have been discussed above, in particular, the American experience. We have already raised the issue of creating a so-called </a:t>
            </a:r>
            <a:r>
              <a:rPr lang="en-US" sz="2800" dirty="0" err="1">
                <a:latin typeface="Arial" panose="020B0604020202020204" pitchFamily="34" charset="0"/>
                <a:cs typeface="Arial" panose="020B0604020202020204" pitchFamily="34" charset="0"/>
              </a:rPr>
              <a:t>conflictological</a:t>
            </a:r>
            <a:r>
              <a:rPr lang="en-US" sz="2800" dirty="0">
                <a:latin typeface="Arial" panose="020B0604020202020204" pitchFamily="34" charset="0"/>
                <a:cs typeface="Arial" panose="020B0604020202020204" pitchFamily="34" charset="0"/>
              </a:rPr>
              <a:t> service that would perform expert and consultative functions. Its main task should be to monitor the emergence and development of conflict processes on the basis of serious diagnostic and prognostic analysis and, depending on their nature, put forward well-founded proposals for their localization, rationalization and regulation.</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1092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38FA54B-6C91-9EAF-806E-1E126332C0B4}"/>
              </a:ext>
            </a:extLst>
          </p:cNvPr>
          <p:cNvSpPr>
            <a:spLocks noGrp="1"/>
          </p:cNvSpPr>
          <p:nvPr>
            <p:ph idx="1"/>
          </p:nvPr>
        </p:nvSpPr>
        <p:spPr>
          <a:xfrm>
            <a:off x="323528" y="332656"/>
            <a:ext cx="8496944" cy="6048672"/>
          </a:xfrm>
        </p:spPr>
        <p:txBody>
          <a:bodyPr>
            <a:normAutofit fontScale="92500"/>
          </a:bodyPr>
          <a:lstStyle/>
          <a:p>
            <a:pPr marL="0" indent="0">
              <a:buNone/>
            </a:pPr>
            <a:r>
              <a:rPr lang="en-US" sz="2400" dirty="0">
                <a:latin typeface="Arial" panose="020B0604020202020204" pitchFamily="34" charset="0"/>
                <a:cs typeface="Arial" panose="020B0604020202020204" pitchFamily="34" charset="0"/>
              </a:rPr>
              <a:t>The idea of ​​creating an ethical code for </a:t>
            </a:r>
            <a:r>
              <a:rPr lang="en-US" sz="2400" dirty="0" err="1">
                <a:latin typeface="Arial" panose="020B0604020202020204" pitchFamily="34" charset="0"/>
                <a:cs typeface="Arial" panose="020B0604020202020204" pitchFamily="34" charset="0"/>
              </a:rPr>
              <a:t>conflictologists</a:t>
            </a:r>
            <a:r>
              <a:rPr lang="en-US" sz="2400" dirty="0">
                <a:latin typeface="Arial" panose="020B0604020202020204" pitchFamily="34" charset="0"/>
                <a:cs typeface="Arial" panose="020B0604020202020204" pitchFamily="34" charset="0"/>
              </a:rPr>
              <a:t> also deserves attention. By providing rules for the analysis, prevention and resolution of conflicts, as well as the behavior of the researcher, such a document could play an important preventive role. The idea of ​​developing </a:t>
            </a:r>
            <a:r>
              <a:rPr lang="en-US" sz="2400" dirty="0" err="1">
                <a:latin typeface="Arial" panose="020B0604020202020204" pitchFamily="34" charset="0"/>
                <a:cs typeface="Arial" panose="020B0604020202020204" pitchFamily="34" charset="0"/>
              </a:rPr>
              <a:t>conflictological</a:t>
            </a:r>
            <a:r>
              <a:rPr lang="en-US" sz="2400" dirty="0">
                <a:latin typeface="Arial" panose="020B0604020202020204" pitchFamily="34" charset="0"/>
                <a:cs typeface="Arial" panose="020B0604020202020204" pitchFamily="34" charset="0"/>
              </a:rPr>
              <a:t> services (education) goes well with both of the above proposals. </a:t>
            </a:r>
            <a:r>
              <a:rPr lang="en-US" sz="2400" dirty="0" err="1">
                <a:latin typeface="Arial" panose="020B0604020202020204" pitchFamily="34" charset="0"/>
                <a:cs typeface="Arial" panose="020B0604020202020204" pitchFamily="34" charset="0"/>
              </a:rPr>
              <a:t>Conflictology</a:t>
            </a:r>
            <a:r>
              <a:rPr lang="en-US" sz="2400" dirty="0">
                <a:latin typeface="Arial" panose="020B0604020202020204" pitchFamily="34" charset="0"/>
                <a:cs typeface="Arial" panose="020B0604020202020204" pitchFamily="34" charset="0"/>
              </a:rPr>
              <a:t>, as a complex discipline, could be studied at first at faculties where sociology, psychology, law and political science are taught.</a:t>
            </a:r>
          </a:p>
          <a:p>
            <a:pPr marL="0" indent="0">
              <a:buNone/>
            </a:pPr>
            <a:endParaRPr lang="en-US" sz="2400" dirty="0">
              <a:latin typeface="Arial" panose="020B0604020202020204" pitchFamily="34" charset="0"/>
              <a:cs typeface="Arial" panose="020B0604020202020204" pitchFamily="34" charset="0"/>
            </a:endParaRPr>
          </a:p>
          <a:p>
            <a:pPr marL="0" indent="0">
              <a:buNone/>
            </a:pPr>
            <a:r>
              <a:rPr lang="en-US" sz="2400" dirty="0">
                <a:latin typeface="Arial" panose="020B0604020202020204" pitchFamily="34" charset="0"/>
                <a:cs typeface="Arial" panose="020B0604020202020204" pitchFamily="34" charset="0"/>
              </a:rPr>
              <a:t>Public associations play an important role in preventing conflicts. According to S. Geiger, classes and social strata - bearers of opposing interests - can form a temporary community, the members of which will adhere to different views, but agree that one way or another the controversial issue should be resolved by themselves. In other words, a kind of "round table" would be created to discuss controversial issues. At the same time, the said author believes that there will no longer be a struggle as such, it will be replaced by a developed interweaving of public organizations.</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0737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37FB55B-681C-513A-2E09-C8BA2EECCD75}"/>
              </a:ext>
            </a:extLst>
          </p:cNvPr>
          <p:cNvSpPr>
            <a:spLocks noGrp="1"/>
          </p:cNvSpPr>
          <p:nvPr>
            <p:ph idx="1"/>
          </p:nvPr>
        </p:nvSpPr>
        <p:spPr>
          <a:xfrm>
            <a:off x="107504" y="332656"/>
            <a:ext cx="8784976" cy="6120680"/>
          </a:xfrm>
        </p:spPr>
        <p:txBody>
          <a:bodyPr>
            <a:normAutofit fontScale="92500" lnSpcReduction="20000"/>
          </a:bodyPr>
          <a:lstStyle/>
          <a:p>
            <a:pPr marL="0" indent="0">
              <a:buNone/>
            </a:pPr>
            <a:r>
              <a:rPr lang="en-US" sz="2800" dirty="0">
                <a:latin typeface="Arial" panose="020B0604020202020204" pitchFamily="34" charset="0"/>
                <a:cs typeface="Arial" panose="020B0604020202020204" pitchFamily="34" charset="0"/>
              </a:rPr>
              <a:t>It should be noted that a similar point of view, although formulated in a completely different way, was persistently expressed by many publicists and politicians, including M.S. Gorbachev, back in 1991-1992. We are talking about calls for public consent and unification of all forces and all strata of society in the interests of the revival of Russia and the successful implementation of economic reform. Of course, a temporary unification of certain strata of the population or political parties under a popular slogan is possible, but in the current conditions of Russian reality this task still seems rather utopian. Let us return to the problem of institutionalization of relations before and during a conflict. </a:t>
            </a:r>
          </a:p>
          <a:p>
            <a:pPr marL="0" indent="0">
              <a:buNone/>
            </a:pPr>
            <a:r>
              <a:rPr lang="en-US" sz="2800" dirty="0">
                <a:latin typeface="Arial" panose="020B0604020202020204" pitchFamily="34" charset="0"/>
                <a:cs typeface="Arial" panose="020B0604020202020204" pitchFamily="34" charset="0"/>
              </a:rPr>
              <a:t>L. </a:t>
            </a:r>
            <a:r>
              <a:rPr lang="en-US" sz="2800" dirty="0" err="1">
                <a:latin typeface="Arial" panose="020B0604020202020204" pitchFamily="34" charset="0"/>
                <a:cs typeface="Arial" panose="020B0604020202020204" pitchFamily="34" charset="0"/>
              </a:rPr>
              <a:t>Kozer</a:t>
            </a:r>
            <a:r>
              <a:rPr lang="en-US" sz="2800" dirty="0">
                <a:latin typeface="Arial" panose="020B0604020202020204" pitchFamily="34" charset="0"/>
                <a:cs typeface="Arial" panose="020B0604020202020204" pitchFamily="34" charset="0"/>
              </a:rPr>
              <a:t> believed that the social structure itself contains guarantees of the unity of intra-group relations in the face of a conflict: this is the institutionalization of the conflict and the definition of the degrees of its admissibility. Social structures differ from each other, in particular, in the permitted ways of expressing antagonistic claims and the level of tolerance in relation to conflict situations.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9572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EE23084-DEBD-EF06-630C-9D7B5402EC52}"/>
              </a:ext>
            </a:extLst>
          </p:cNvPr>
          <p:cNvSpPr>
            <a:spLocks noGrp="1"/>
          </p:cNvSpPr>
          <p:nvPr>
            <p:ph idx="1"/>
          </p:nvPr>
        </p:nvSpPr>
        <p:spPr>
          <a:xfrm>
            <a:off x="251520" y="260648"/>
            <a:ext cx="8568952" cy="6192688"/>
          </a:xfrm>
        </p:spPr>
        <p:txBody>
          <a:bodyPr>
            <a:normAutofit fontScale="92500" lnSpcReduction="20000"/>
          </a:bodyPr>
          <a:lstStyle/>
          <a:p>
            <a:pPr marL="0" indent="0">
              <a:buNone/>
            </a:pPr>
            <a:r>
              <a:rPr lang="en-US" sz="2800" dirty="0">
                <a:latin typeface="Arial" panose="020B0604020202020204" pitchFamily="34" charset="0"/>
                <a:cs typeface="Arial" panose="020B0604020202020204" pitchFamily="34" charset="0"/>
              </a:rPr>
              <a:t>This idea is undoubtedly correct. It should be noted that in a totalitarian society no conflicts are encouraged: conflicts between an individual and the state lead to repression, conflicts with an official are resolved by the officials themselves; everyday conflicts become the subject of investigation by party and public organizations, and sometimes by the state; visible conflicts on national grounds are practically excluded.</a:t>
            </a:r>
          </a:p>
          <a:p>
            <a:pPr marL="0" indent="0">
              <a:buNone/>
            </a:pPr>
            <a:endParaRPr lang="en-US" sz="2800"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In a democratic society, the number of conflict situations increases, but old ones are used and various institutions are created to resolve them. The right to appeal to the court against illegal actions of officials and collegial bodies is used more often. Freedom of speech and a multi-party system make it possible to openly discuss political conflicts at the broadest public level. The same opportunity exists for representative authorities. There are practically no repressions for political reasons. All this, it would seem, creates favorable conditions for preventing many conflicts and their peaceful resolution.</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8165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14760A-AC80-932E-A778-C3FD656FBC85}"/>
              </a:ext>
            </a:extLst>
          </p:cNvPr>
          <p:cNvSpPr>
            <a:spLocks noGrp="1"/>
          </p:cNvSpPr>
          <p:nvPr>
            <p:ph type="title"/>
          </p:nvPr>
        </p:nvSpPr>
        <p:spPr/>
        <p:txBody>
          <a:bodyPr/>
          <a:lstStyle/>
          <a:p>
            <a:pPr algn="ctr"/>
            <a:r>
              <a:rPr lang="en-US" sz="3600" b="1" dirty="0">
                <a:latin typeface="Arial" panose="020B0604020202020204" pitchFamily="34" charset="0"/>
                <a:cs typeface="Arial" panose="020B0604020202020204" pitchFamily="34" charset="0"/>
              </a:rPr>
              <a:t>Normative regulation of conflicts</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F9F14419-B030-1809-2F08-59200EABD053}"/>
              </a:ext>
            </a:extLst>
          </p:cNvPr>
          <p:cNvSpPr>
            <a:spLocks noGrp="1"/>
          </p:cNvSpPr>
          <p:nvPr>
            <p:ph idx="1"/>
          </p:nvPr>
        </p:nvSpPr>
        <p:spPr>
          <a:xfrm>
            <a:off x="323528" y="1412776"/>
            <a:ext cx="8568952" cy="4764187"/>
          </a:xfrm>
        </p:spPr>
        <p:txBody>
          <a:bodyPr>
            <a:normAutofit fontScale="92500" lnSpcReduction="20000"/>
          </a:bodyPr>
          <a:lstStyle/>
          <a:p>
            <a:pPr marL="0" indent="0">
              <a:buNone/>
            </a:pPr>
            <a:r>
              <a:rPr lang="en-US" sz="2800" dirty="0">
                <a:latin typeface="Arial" panose="020B0604020202020204" pitchFamily="34" charset="0"/>
                <a:cs typeface="Arial" panose="020B0604020202020204" pitchFamily="34" charset="0"/>
              </a:rPr>
              <a:t>When speaking about the institutionalization of conflict, it is necessary to especially emphasize the importance of the normative approach to its regulation. Norms of behavior can also be considered an institutional formation in a certain sense; in any case, institutions, as is known, do not operate without norms. </a:t>
            </a:r>
          </a:p>
          <a:p>
            <a:pPr marL="0" indent="0">
              <a:buNone/>
            </a:pPr>
            <a:r>
              <a:rPr lang="en-US" sz="2800" dirty="0">
                <a:latin typeface="Arial" panose="020B0604020202020204" pitchFamily="34" charset="0"/>
                <a:cs typeface="Arial" panose="020B0604020202020204" pitchFamily="34" charset="0"/>
              </a:rPr>
              <a:t>Conflict, like any relationship between people, is regulated to one degree or another by norms of social behavior. In this case, norms of various types and contents are in effect: legal, moral, religious, political, etc. Normative regulation of conflicts, in contrast to temporarily operating institutions, makes the system more stable, determines the long-term order of development and resolution of conflicts and is thus the most effective for developed social systems.</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7922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365125"/>
            <a:ext cx="5815558" cy="1325563"/>
          </a:xfrm>
        </p:spPr>
        <p:txBody>
          <a:bodyPr>
            <a:normAutofit/>
          </a:bodyPr>
          <a:lstStyle/>
          <a:p>
            <a:r>
              <a:rPr lang="" sz="4000" b="1" dirty="0">
                <a:latin typeface="Arial" pitchFamily="34" charset="0"/>
                <a:cs typeface="Arial" pitchFamily="34" charset="0"/>
              </a:rPr>
              <a:t>Lecture plan:</a:t>
            </a:r>
            <a:endParaRPr lang="ru-RU" sz="4000" b="1" dirty="0">
              <a:latin typeface="Arial" pitchFamily="34" charset="0"/>
              <a:cs typeface="Arial" pitchFamily="34" charset="0"/>
            </a:endParaRPr>
          </a:p>
        </p:txBody>
      </p:sp>
      <p:sp>
        <p:nvSpPr>
          <p:cNvPr id="3" name="Объект 2"/>
          <p:cNvSpPr>
            <a:spLocks noGrp="1"/>
          </p:cNvSpPr>
          <p:nvPr>
            <p:ph idx="1"/>
          </p:nvPr>
        </p:nvSpPr>
        <p:spPr>
          <a:xfrm>
            <a:off x="2123728" y="2057401"/>
            <a:ext cx="6563072" cy="3394472"/>
          </a:xfrm>
        </p:spPr>
        <p:txBody>
          <a:bodyPr>
            <a:noAutofit/>
          </a:bodyPr>
          <a:lstStyle/>
          <a:p>
            <a:r>
              <a:rPr lang="en-US" sz="4400" dirty="0"/>
              <a:t>The Importance of Conflict Prevention </a:t>
            </a:r>
            <a:endParaRPr lang="ru-RU" sz="4400" dirty="0"/>
          </a:p>
          <a:p>
            <a:r>
              <a:rPr lang="en-US" sz="4000" dirty="0">
                <a:latin typeface="Arial" panose="020B0604020202020204" pitchFamily="34" charset="0"/>
                <a:cs typeface="Arial" panose="020B0604020202020204" pitchFamily="34" charset="0"/>
              </a:rPr>
              <a:t>Institutionalization of conflict</a:t>
            </a:r>
            <a:r>
              <a:rPr lang="en-US" sz="4000" dirty="0">
                <a:effectLst/>
                <a:latin typeface="Arial" panose="020B0604020202020204" pitchFamily="34" charset="0"/>
                <a:cs typeface="Arial" panose="020B0604020202020204" pitchFamily="34" charset="0"/>
              </a:rPr>
              <a:t>. </a:t>
            </a:r>
          </a:p>
          <a:p>
            <a:r>
              <a:rPr lang="en-US" sz="4000" dirty="0">
                <a:latin typeface="Arial" panose="020B0604020202020204" pitchFamily="34" charset="0"/>
                <a:cs typeface="Arial" panose="020B0604020202020204" pitchFamily="34" charset="0"/>
              </a:rPr>
              <a:t>Normative regulation of conflicts</a:t>
            </a:r>
            <a:endParaRPr lang="ru-RU" sz="4000" dirty="0">
              <a:latin typeface="Arial" panose="020B0604020202020204" pitchFamily="34" charset="0"/>
              <a:cs typeface="Arial" panose="020B0604020202020204" pitchFamily="34" charset="0"/>
            </a:endParaRPr>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A1809D0-6035-C193-B10F-2197CE293E36}"/>
              </a:ext>
            </a:extLst>
          </p:cNvPr>
          <p:cNvSpPr>
            <a:spLocks noGrp="1"/>
          </p:cNvSpPr>
          <p:nvPr>
            <p:ph idx="1"/>
          </p:nvPr>
        </p:nvSpPr>
        <p:spPr>
          <a:xfrm>
            <a:off x="395536" y="332656"/>
            <a:ext cx="8424936" cy="6264696"/>
          </a:xfrm>
        </p:spPr>
        <p:txBody>
          <a:bodyPr/>
          <a:lstStyle/>
          <a:p>
            <a:pPr marL="0" indent="0">
              <a:buNone/>
            </a:pPr>
            <a:r>
              <a:rPr lang="en-US" dirty="0">
                <a:latin typeface="Arial" panose="020B0604020202020204" pitchFamily="34" charset="0"/>
                <a:cs typeface="Arial" panose="020B0604020202020204" pitchFamily="34" charset="0"/>
              </a:rPr>
              <a:t>Of course, the use of norms of different nature for conflict resolution has its own characteristics, determined both by the nature of the norms and by the fact that they operate here in a specific situation, in the process of confrontation between the parties. </a:t>
            </a:r>
          </a:p>
          <a:p>
            <a:pPr marL="0" indent="0">
              <a:buNone/>
            </a:pPr>
            <a:r>
              <a:rPr lang="en-US" dirty="0">
                <a:latin typeface="Arial" panose="020B0604020202020204" pitchFamily="34" charset="0"/>
                <a:cs typeface="Arial" panose="020B0604020202020204" pitchFamily="34" charset="0"/>
              </a:rPr>
              <a:t>Apparently, moral norms of human behavior are of the greatest importance in conflict resolution. And this is natural, since almost any conflict in one way or another affects moral ideas: about good and evil, right and wrong behavior, honor and dignity, justice and decency, reward and punishment, etc. </a:t>
            </a:r>
          </a:p>
          <a:p>
            <a:pPr marL="0" indent="0">
              <a:buNone/>
            </a:pPr>
            <a:r>
              <a:rPr lang="en-US" dirty="0">
                <a:latin typeface="Arial" panose="020B0604020202020204" pitchFamily="34" charset="0"/>
                <a:cs typeface="Arial" panose="020B0604020202020204" pitchFamily="34" charset="0"/>
              </a:rPr>
              <a:t>Consequently, moral norms operate here, in accordance with which the conflict itself and its participants receive moral assessments. The difficulty, however, is that these assessments are ambiguous, and sometimes very different, even opposite. As is known, moral norms are not generally accepted and the same for different classes, social strata, groups and even individuals. </a:t>
            </a:r>
          </a:p>
          <a:p>
            <a:pPr marL="0" indent="0">
              <a:buNone/>
            </a:pPr>
            <a:r>
              <a:rPr lang="en-US" dirty="0">
                <a:latin typeface="Arial" panose="020B0604020202020204" pitchFamily="34" charset="0"/>
                <a:cs typeface="Arial" panose="020B0604020202020204" pitchFamily="34" charset="0"/>
              </a:rPr>
              <a:t>Of course, this does not exclude universal human morality, but, firstly, it applies only to a limited range of actions and relationships (“do not kill,” “do not steal,” etc.), and secondly, even these universal human values ​​are not acceptable to everyone, otherwise there would not be many conflict situations.</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93643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82F85F4-8E6A-19C7-48FB-4BBD00F63C3F}"/>
              </a:ext>
            </a:extLst>
          </p:cNvPr>
          <p:cNvSpPr>
            <a:spLocks noGrp="1"/>
          </p:cNvSpPr>
          <p:nvPr>
            <p:ph idx="1"/>
          </p:nvPr>
        </p:nvSpPr>
        <p:spPr>
          <a:xfrm>
            <a:off x="467544" y="404664"/>
            <a:ext cx="7886700" cy="6264696"/>
          </a:xfrm>
        </p:spPr>
        <p:txBody>
          <a:bodyPr>
            <a:normAutofit fontScale="92500"/>
          </a:bodyPr>
          <a:lstStyle/>
          <a:p>
            <a:pPr marL="0" indent="0">
              <a:buNone/>
            </a:pPr>
            <a:r>
              <a:rPr lang="en-US" sz="2800" dirty="0">
                <a:latin typeface="Arial" panose="020B0604020202020204" pitchFamily="34" charset="0"/>
                <a:cs typeface="Arial" panose="020B0604020202020204" pitchFamily="34" charset="0"/>
              </a:rPr>
              <a:t>As a result, the conflict and its causes are often assessed differently not only by its participants, but also by those around them, which, in turn, can expand its scale and cause new conflicts. The most obvious example is the attitude of the population of some regions to interethnic strife, in which some residents see an unacceptable violation of human rights and even genocide, while others see it as a legitimate assertion of their national dignity and sovereignty. </a:t>
            </a:r>
          </a:p>
          <a:p>
            <a:pPr marL="0" indent="0">
              <a:buNone/>
            </a:pPr>
            <a:r>
              <a:rPr lang="en-US" sz="2800" dirty="0">
                <a:latin typeface="Arial" panose="020B0604020202020204" pitchFamily="34" charset="0"/>
                <a:cs typeface="Arial" panose="020B0604020202020204" pitchFamily="34" charset="0"/>
              </a:rPr>
              <a:t>Moral norms, including those related to conflicts, are usually not written down anywhere and are not clearly formulated at all. Although, however, at one time there was a dueling code that determined the grounds and procedure for challenging to a duel and the rules for conducting it. The basis of such a code was the idea of ​​noble honor and morality.</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8032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F4484D1-D615-9368-5084-49020A0BBF52}"/>
              </a:ext>
            </a:extLst>
          </p:cNvPr>
          <p:cNvSpPr>
            <a:spLocks noGrp="1"/>
          </p:cNvSpPr>
          <p:nvPr>
            <p:ph idx="1"/>
          </p:nvPr>
        </p:nvSpPr>
        <p:spPr>
          <a:xfrm>
            <a:off x="628650" y="332656"/>
            <a:ext cx="7886700" cy="5976664"/>
          </a:xfrm>
        </p:spPr>
        <p:txBody>
          <a:bodyPr>
            <a:normAutofit/>
          </a:bodyPr>
          <a:lstStyle/>
          <a:p>
            <a:pPr marL="0" indent="0">
              <a:buNone/>
            </a:pPr>
            <a:r>
              <a:rPr lang="en-US" sz="2800" dirty="0">
                <a:latin typeface="Arial" panose="020B0604020202020204" pitchFamily="34" charset="0"/>
                <a:cs typeface="Arial" panose="020B0604020202020204" pitchFamily="34" charset="0"/>
              </a:rPr>
              <a:t>A conflict situation can also be regulated by religious norms. This is especially typical for those religions where, as in Islam, religious rules extend beyond purely church relations to a fairly broad area of ​​civil life (marriage, family, education, etc.). </a:t>
            </a:r>
          </a:p>
          <a:p>
            <a:pPr marL="0" indent="0">
              <a:buNone/>
            </a:pPr>
            <a:r>
              <a:rPr lang="en-US" sz="2800" dirty="0">
                <a:latin typeface="Arial" panose="020B0604020202020204" pitchFamily="34" charset="0"/>
                <a:cs typeface="Arial" panose="020B0604020202020204" pitchFamily="34" charset="0"/>
              </a:rPr>
              <a:t>A conflict can also be interreligious in nature (for example, relations between Orthodox and Catholics in Ukraine, Islamists and Christians in Central Asia and Transcaucasia). Here, conflict regulation becomes significantly more difficult and adherence to religious norms in themselves becomes clearly insufficient.</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20722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7DB8DAB-3B05-5E9B-6073-8E1ACC3D3305}"/>
              </a:ext>
            </a:extLst>
          </p:cNvPr>
          <p:cNvSpPr>
            <a:spLocks noGrp="1"/>
          </p:cNvSpPr>
          <p:nvPr>
            <p:ph idx="1"/>
          </p:nvPr>
        </p:nvSpPr>
        <p:spPr>
          <a:xfrm>
            <a:off x="323528" y="332656"/>
            <a:ext cx="8496944" cy="6120680"/>
          </a:xfrm>
        </p:spPr>
        <p:txBody>
          <a:bodyPr/>
          <a:lstStyle/>
          <a:p>
            <a:pPr marL="0" indent="0">
              <a:buNone/>
            </a:pPr>
            <a:r>
              <a:rPr lang="en-US" dirty="0">
                <a:latin typeface="Arial" panose="020B0604020202020204" pitchFamily="34" charset="0"/>
                <a:cs typeface="Arial" panose="020B0604020202020204" pitchFamily="34" charset="0"/>
              </a:rPr>
              <a:t>Of great importance for the normative characteristics of conflicts are legal norms. We will consider this issue in sufficient detail later, and here we will only note that, unlike moral and religious rules, legal norms are unambiguous, they are enshrined in laws and other acts and sanctioned by the state. It follows that the legal assessment of the prerequisites and the conflict itself is of an official nature and cannot be changed under pressure from one of the parties or under the influence of public sentiment and passions. This also fully applies to conflicts that fall under the provisions of international law.</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We will further mention political norms that do not have a legal nature. It is often said that this or that international conflict can or should be resolved by peaceful, political means. This refers to negotiations, meetings of heads of state, mutual concessions and other actions, including those not formalized in a legal (international legal) manner. There are also norms of behavior for political parties, movements and other public organizations. Oral agreements between heads of state also belong to such norms.</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48077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7EB2CF6-41EF-73B4-DEA9-3CAD4A99AA5F}"/>
              </a:ext>
            </a:extLst>
          </p:cNvPr>
          <p:cNvSpPr>
            <a:spLocks noGrp="1"/>
          </p:cNvSpPr>
          <p:nvPr>
            <p:ph idx="1"/>
          </p:nvPr>
        </p:nvSpPr>
        <p:spPr>
          <a:xfrm>
            <a:off x="323528" y="260648"/>
            <a:ext cx="8568952" cy="6120680"/>
          </a:xfrm>
        </p:spPr>
        <p:txBody>
          <a:bodyPr>
            <a:normAutofit lnSpcReduction="10000"/>
          </a:bodyPr>
          <a:lstStyle/>
          <a:p>
            <a:pPr marL="0" indent="0">
              <a:buNone/>
            </a:pPr>
            <a:r>
              <a:rPr lang="en-US" sz="2400" dirty="0">
                <a:latin typeface="Arial" panose="020B0604020202020204" pitchFamily="34" charset="0"/>
                <a:cs typeface="Arial" panose="020B0604020202020204" pitchFamily="34" charset="0"/>
              </a:rPr>
              <a:t>Normative in nature are also various kinds of rules developed in a community to regulate various kinds of relationships. Not all of them can be classified as moral standards. For example, in sports there are rules for holding various competitions. Some of the competitions and games are undoubtedly close in form to real conflicts, being their peculiar imitations, artificially created and legally recognized (boxing, chess, football and many others). Participation in these conflicts is a pleasure for the parties (and fans). </a:t>
            </a:r>
          </a:p>
          <a:p>
            <a:pPr marL="0" indent="0">
              <a:buNone/>
            </a:pPr>
            <a:r>
              <a:rPr lang="en-US" sz="2400" dirty="0">
                <a:latin typeface="Arial" panose="020B0604020202020204" pitchFamily="34" charset="0"/>
                <a:cs typeface="Arial" panose="020B0604020202020204" pitchFamily="34" charset="0"/>
              </a:rPr>
              <a:t>But the rules for their conduct must be strictly observed. At the same time, genuine - interpersonal and group - conflicts, of which there are many in sports, will be prevented. </a:t>
            </a:r>
          </a:p>
          <a:p>
            <a:pPr marL="0" indent="0">
              <a:buNone/>
            </a:pPr>
            <a:r>
              <a:rPr lang="en-US" sz="2400" dirty="0">
                <a:latin typeface="Arial" panose="020B0604020202020204" pitchFamily="34" charset="0"/>
                <a:cs typeface="Arial" panose="020B0604020202020204" pitchFamily="34" charset="0"/>
              </a:rPr>
              <a:t>In the USA and many other countries, it is common to include special paragraphs in contracts concluded between firms, as well as between individuals, in order to prevent conflicts, stipulating the behavior of the parties in the event of disputes. </a:t>
            </a:r>
          </a:p>
          <a:p>
            <a:pPr marL="0" indent="0">
              <a:buNone/>
            </a:pPr>
            <a:r>
              <a:rPr lang="en-US" sz="2400" dirty="0">
                <a:latin typeface="Arial" panose="020B0604020202020204" pitchFamily="34" charset="0"/>
                <a:cs typeface="Arial" panose="020B0604020202020204" pitchFamily="34" charset="0"/>
              </a:rPr>
              <a:t>These paragraphs are very detailed. Let us refer to the recommendation of the American Association of Judges as an example.</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03958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11D490-254D-9FCC-9880-D83EE0C83912}"/>
              </a:ext>
            </a:extLst>
          </p:cNvPr>
          <p:cNvSpPr>
            <a:spLocks noGrp="1"/>
          </p:cNvSpPr>
          <p:nvPr>
            <p:ph type="title"/>
          </p:nvPr>
        </p:nvSpPr>
        <p:spPr/>
        <p:txBody>
          <a:bodyPr>
            <a:normAutofit fontScale="90000"/>
          </a:bodyPr>
          <a:lstStyle/>
          <a:p>
            <a:pPr algn="ctr"/>
            <a:r>
              <a:rPr lang="en-US" b="1" dirty="0">
                <a:latin typeface="Arial" panose="020B0604020202020204" pitchFamily="34" charset="0"/>
                <a:cs typeface="Arial" panose="020B0604020202020204" pitchFamily="34" charset="0"/>
              </a:rPr>
              <a:t>They believe that when preparing any business contract, it is necessary to provide at least:</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000A8791-930C-B9F8-0FD3-E4529F8B942A}"/>
              </a:ext>
            </a:extLst>
          </p:cNvPr>
          <p:cNvSpPr>
            <a:spLocks noGrp="1"/>
          </p:cNvSpPr>
          <p:nvPr>
            <p:ph idx="1"/>
          </p:nvPr>
        </p:nvSpPr>
        <p:spPr>
          <a:xfrm>
            <a:off x="251520" y="1825625"/>
            <a:ext cx="8784976" cy="4351338"/>
          </a:xfrm>
        </p:spPr>
        <p:txBody>
          <a:bodyPr>
            <a:normAutofit fontScale="92500" lnSpcReduction="10000"/>
          </a:bodyPr>
          <a:lstStyle/>
          <a:p>
            <a:pPr marL="0" indent="0">
              <a:buNone/>
            </a:pPr>
            <a:r>
              <a:rPr lang="en-US" sz="2800" dirty="0">
                <a:latin typeface="Arial" panose="020B0604020202020204" pitchFamily="34" charset="0"/>
                <a:cs typeface="Arial" panose="020B0604020202020204" pitchFamily="34" charset="0"/>
              </a:rPr>
              <a:t>- a written exchange of views in the event of a disagreement (and not just verbal conversations);</a:t>
            </a:r>
          </a:p>
          <a:p>
            <a:pPr marL="0" indent="0">
              <a:buNone/>
            </a:pPr>
            <a:r>
              <a:rPr lang="en-US" sz="2800" dirty="0">
                <a:latin typeface="Arial" panose="020B0604020202020204" pitchFamily="34" charset="0"/>
                <a:cs typeface="Arial" panose="020B0604020202020204" pitchFamily="34" charset="0"/>
              </a:rPr>
              <a:t>- from the very beginning of a disagreement - the involvement of an assistant or consultant;</a:t>
            </a:r>
          </a:p>
          <a:p>
            <a:pPr marL="0" indent="0">
              <a:buNone/>
            </a:pPr>
            <a:r>
              <a:rPr lang="en-US" sz="2800" dirty="0">
                <a:latin typeface="Arial" panose="020B0604020202020204" pitchFamily="34" charset="0"/>
                <a:cs typeface="Arial" panose="020B0604020202020204" pitchFamily="34" charset="0"/>
              </a:rPr>
              <a:t>- the use of any attempts at reconciliation;</a:t>
            </a:r>
          </a:p>
          <a:p>
            <a:pPr marL="0" indent="0">
              <a:buNone/>
            </a:pPr>
            <a:r>
              <a:rPr lang="en-US" sz="2800" dirty="0">
                <a:latin typeface="Arial" panose="020B0604020202020204" pitchFamily="34" charset="0"/>
                <a:cs typeface="Arial" panose="020B0604020202020204" pitchFamily="34" charset="0"/>
              </a:rPr>
              <a:t>- ensuring a sufficiently high level of persons conducting negotiations;</a:t>
            </a:r>
          </a:p>
          <a:p>
            <a:pPr marL="0" indent="0">
              <a:buNone/>
            </a:pPr>
            <a:r>
              <a:rPr lang="en-US" sz="2800" dirty="0">
                <a:latin typeface="Arial" panose="020B0604020202020204" pitchFamily="34" charset="0"/>
                <a:cs typeface="Arial" panose="020B0604020202020204" pitchFamily="34" charset="0"/>
              </a:rPr>
              <a:t>- establishing several stages of negotiations;</a:t>
            </a:r>
          </a:p>
          <a:p>
            <a:pPr marL="0" indent="0">
              <a:buNone/>
            </a:pPr>
            <a:r>
              <a:rPr lang="en-US" sz="2800" dirty="0">
                <a:latin typeface="Arial" panose="020B0604020202020204" pitchFamily="34" charset="0"/>
                <a:cs typeface="Arial" panose="020B0604020202020204" pitchFamily="34" charset="0"/>
              </a:rPr>
              <a:t>- in the event of failure of negotiations - the determination of an arbitrator, as well as a judicial or other procedure for resolving the dispute.</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16547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77503D9-F2C1-8DDF-5DD0-5DEF1405C02C}"/>
              </a:ext>
            </a:extLst>
          </p:cNvPr>
          <p:cNvSpPr>
            <a:spLocks noGrp="1"/>
          </p:cNvSpPr>
          <p:nvPr>
            <p:ph idx="1"/>
          </p:nvPr>
        </p:nvSpPr>
        <p:spPr>
          <a:xfrm>
            <a:off x="628650" y="332656"/>
            <a:ext cx="7886700" cy="5844307"/>
          </a:xfrm>
        </p:spPr>
        <p:txBody>
          <a:bodyPr>
            <a:normAutofit lnSpcReduction="10000"/>
          </a:bodyPr>
          <a:lstStyle/>
          <a:p>
            <a:pPr marL="0" indent="0">
              <a:buNone/>
            </a:pPr>
            <a:r>
              <a:rPr lang="en-US" sz="3200" dirty="0">
                <a:latin typeface="Arial" panose="020B0604020202020204" pitchFamily="34" charset="0"/>
                <a:cs typeface="Arial" panose="020B0604020202020204" pitchFamily="34" charset="0"/>
              </a:rPr>
              <a:t>There is no doubt that the advance recording of these and other conditions in the contract prevents spontaneous conflict and keeps the parties from ill-considered actions.</a:t>
            </a:r>
          </a:p>
          <a:p>
            <a:pPr marL="0" indent="0">
              <a:buNone/>
            </a:pPr>
            <a:endParaRPr lang="en-US" sz="3200" dirty="0">
              <a:latin typeface="Arial" panose="020B0604020202020204" pitchFamily="34" charset="0"/>
              <a:cs typeface="Arial" panose="020B0604020202020204" pitchFamily="34" charset="0"/>
            </a:endParaRPr>
          </a:p>
          <a:p>
            <a:pPr marL="0" indent="0">
              <a:buNone/>
            </a:pPr>
            <a:r>
              <a:rPr lang="en-US" sz="3200" dirty="0">
                <a:latin typeface="Arial" panose="020B0604020202020204" pitchFamily="34" charset="0"/>
                <a:cs typeface="Arial" panose="020B0604020202020204" pitchFamily="34" charset="0"/>
              </a:rPr>
              <a:t>The impact of the norm. Let us now turn our attention to the mechanism of the impact of the norm on the behavior of the parties to the conflict. This issue is more conveniently considered using the example of the impact of a legal norm, the mechanism of which has been studied quite well.</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30064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57136B-775D-43CE-92C1-D470A7C00351}"/>
              </a:ext>
            </a:extLst>
          </p:cNvPr>
          <p:cNvSpPr>
            <a:spLocks noGrp="1"/>
          </p:cNvSpPr>
          <p:nvPr>
            <p:ph type="title"/>
          </p:nvPr>
        </p:nvSpPr>
        <p:spPr>
          <a:xfrm>
            <a:off x="628650" y="188640"/>
            <a:ext cx="7886700" cy="1325563"/>
          </a:xfrm>
        </p:spPr>
        <p:txBody>
          <a:bodyPr>
            <a:normAutofit fontScale="90000"/>
          </a:bodyPr>
          <a:lstStyle/>
          <a:p>
            <a:pPr algn="ctr"/>
            <a:r>
              <a:rPr lang="en-US" b="1" dirty="0">
                <a:latin typeface="Arial" panose="020B0604020202020204" pitchFamily="34" charset="0"/>
                <a:cs typeface="Arial" panose="020B0604020202020204" pitchFamily="34" charset="0"/>
              </a:rPr>
              <a:t> A legal norm, like any other social norm, has several channels (or lines) of influence on people's behavior.</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7683241E-84E5-7EA3-391C-75F8E3C0EBEB}"/>
              </a:ext>
            </a:extLst>
          </p:cNvPr>
          <p:cNvSpPr>
            <a:spLocks noGrp="1"/>
          </p:cNvSpPr>
          <p:nvPr>
            <p:ph idx="1"/>
          </p:nvPr>
        </p:nvSpPr>
        <p:spPr>
          <a:xfrm>
            <a:off x="251520" y="1825624"/>
            <a:ext cx="8496944" cy="4627711"/>
          </a:xfrm>
        </p:spPr>
        <p:txBody>
          <a:bodyPr>
            <a:normAutofit fontScale="92500" lnSpcReduction="10000"/>
          </a:bodyPr>
          <a:lstStyle/>
          <a:p>
            <a:pPr marL="0" indent="0">
              <a:buNone/>
            </a:pPr>
            <a:r>
              <a:rPr lang="en-US" sz="2800" dirty="0">
                <a:latin typeface="Arial" panose="020B0604020202020204" pitchFamily="34" charset="0"/>
                <a:cs typeface="Arial" panose="020B0604020202020204" pitchFamily="34" charset="0"/>
              </a:rPr>
              <a:t>Firstly, this is an informational influence: the norm offers an individual (social group) behavior options approved by the state, warns about the consequences of a particular action. </a:t>
            </a:r>
          </a:p>
          <a:p>
            <a:pPr marL="0" indent="0">
              <a:buNone/>
            </a:pPr>
            <a:r>
              <a:rPr lang="en-US" sz="2800" dirty="0">
                <a:latin typeface="Arial" panose="020B0604020202020204" pitchFamily="34" charset="0"/>
                <a:cs typeface="Arial" panose="020B0604020202020204" pitchFamily="34" charset="0"/>
              </a:rPr>
              <a:t>Secondly, it has a value influence, since it declares values ​​recognized by society and the state. In this regard, they often talk about the "educational influence" of law. </a:t>
            </a:r>
          </a:p>
          <a:p>
            <a:pPr marL="0" indent="0">
              <a:buNone/>
            </a:pPr>
            <a:r>
              <a:rPr lang="en-US" sz="2800" dirty="0">
                <a:latin typeface="Arial" panose="020B0604020202020204" pitchFamily="34" charset="0"/>
                <a:cs typeface="Arial" panose="020B0604020202020204" pitchFamily="34" charset="0"/>
              </a:rPr>
              <a:t>Thirdly, a legal norm has a coercive force with respect to those who ignore its requirements. When a norm is violated, the law enforcement mechanism comes into effect, institutions and officials engaged in the application of law begin to function. </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82790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D5CA8F-046D-928A-A5DD-310C89CC6970}"/>
              </a:ext>
            </a:extLst>
          </p:cNvPr>
          <p:cNvSpPr>
            <a:spLocks noGrp="1"/>
          </p:cNvSpPr>
          <p:nvPr>
            <p:ph type="title"/>
          </p:nvPr>
        </p:nvSpPr>
        <p:spPr/>
        <p:txBody>
          <a:bodyPr/>
          <a:lstStyle/>
          <a:p>
            <a:pPr algn="ctr"/>
            <a:r>
              <a:rPr lang="en-US" b="1" dirty="0">
                <a:latin typeface="Arial" panose="020B0604020202020204" pitchFamily="34" charset="0"/>
                <a:cs typeface="Arial" panose="020B0604020202020204" pitchFamily="34" charset="0"/>
              </a:rPr>
              <a:t>Along all these lines (or channels) the law influences: </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4F1AF14E-D0FA-57FE-B559-6AAA22C3C266}"/>
              </a:ext>
            </a:extLst>
          </p:cNvPr>
          <p:cNvSpPr>
            <a:spLocks noGrp="1"/>
          </p:cNvSpPr>
          <p:nvPr>
            <p:ph idx="1"/>
          </p:nvPr>
        </p:nvSpPr>
        <p:spPr/>
        <p:txBody>
          <a:bodyPr>
            <a:normAutofit/>
          </a:bodyPr>
          <a:lstStyle/>
          <a:p>
            <a:pPr marL="0" indent="0">
              <a:buNone/>
            </a:pPr>
            <a:r>
              <a:rPr lang="en-US" sz="3600" dirty="0">
                <a:latin typeface="Arial" panose="020B0604020202020204" pitchFamily="34" charset="0"/>
                <a:cs typeface="Arial" panose="020B0604020202020204" pitchFamily="34" charset="0"/>
              </a:rPr>
              <a:t>a) the causes of the conflict; </a:t>
            </a:r>
          </a:p>
          <a:p>
            <a:pPr marL="0" indent="0">
              <a:buNone/>
            </a:pPr>
            <a:r>
              <a:rPr lang="en-US" sz="3600" dirty="0">
                <a:latin typeface="Arial" panose="020B0604020202020204" pitchFamily="34" charset="0"/>
                <a:cs typeface="Arial" panose="020B0604020202020204" pitchFamily="34" charset="0"/>
              </a:rPr>
              <a:t>b) its prerequisites (conflict situation); </a:t>
            </a:r>
          </a:p>
          <a:p>
            <a:pPr marL="0" indent="0">
              <a:buNone/>
            </a:pPr>
            <a:r>
              <a:rPr lang="en-US" sz="3600" dirty="0">
                <a:latin typeface="Arial" panose="020B0604020202020204" pitchFamily="34" charset="0"/>
                <a:cs typeface="Arial" panose="020B0604020202020204" pitchFamily="34" charset="0"/>
              </a:rPr>
              <a:t>c) its development and resolution; </a:t>
            </a:r>
          </a:p>
          <a:p>
            <a:pPr marL="0" indent="0">
              <a:buNone/>
            </a:pPr>
            <a:r>
              <a:rPr lang="en-US" sz="3600" dirty="0">
                <a:latin typeface="Arial" panose="020B0604020202020204" pitchFamily="34" charset="0"/>
                <a:cs typeface="Arial" panose="020B0604020202020204" pitchFamily="34" charset="0"/>
              </a:rPr>
              <a:t>d) the consequences of the end of the conflict, including the fate of the participants. Let us consider these issues in a little more detail.</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2377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B1F887-7F18-A820-152C-F07D3FF10B74}"/>
              </a:ext>
            </a:extLst>
          </p:cNvPr>
          <p:cNvSpPr>
            <a:spLocks noGrp="1"/>
          </p:cNvSpPr>
          <p:nvPr>
            <p:ph type="title"/>
          </p:nvPr>
        </p:nvSpPr>
        <p:spPr>
          <a:xfrm>
            <a:off x="428625" y="1393031"/>
            <a:ext cx="8286750" cy="4071937"/>
          </a:xfrm>
        </p:spPr>
        <p:txBody>
          <a:bodyPr>
            <a:noAutofit/>
          </a:bodyPr>
          <a:lstStyle/>
          <a:p>
            <a:pPr algn="ctr" eaLnBrk="1" fontAlgn="auto" hangingPunct="1">
              <a:spcAft>
                <a:spcPts val="0"/>
              </a:spcAft>
              <a:defRPr/>
            </a:pPr>
            <a:r>
              <a:rPr lang="en-US" sz="2800" dirty="0">
                <a:latin typeface="Arial" panose="020B0604020202020204" pitchFamily="34" charset="0"/>
                <a:cs typeface="Arial" panose="020B0604020202020204" pitchFamily="34" charset="0"/>
              </a:rPr>
              <a:t>Conflict prevention is, of course, much more reasonable and useful from all points of view than ending or resolving a conflict that has already taken place. Therefore, significant efforts of society and the state are aimed at conflict prevention. This is mainly due to interstate and criminal conflicts that threaten the life, health, property of citizens, public interests and values. In the 90s, in Russia, as well as in some other countries (the USA, India, Spain), serious attention began to be paid to the prevention of interethnic conflicts. True, this area of ​​state activity acquired generally recognized significance relatively late - when interethnic conflicts had already fully developed.</a:t>
            </a:r>
            <a:endParaRPr lang="en" sz="3600"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0FE66A-F5F7-0D2C-75BC-E234E53997E2}"/>
              </a:ext>
            </a:extLst>
          </p:cNvPr>
          <p:cNvSpPr txBox="1"/>
          <p:nvPr/>
        </p:nvSpPr>
        <p:spPr>
          <a:xfrm>
            <a:off x="287524" y="117693"/>
            <a:ext cx="8568952" cy="6740307"/>
          </a:xfrm>
          <a:prstGeom prst="rect">
            <a:avLst/>
          </a:prstGeom>
          <a:noFill/>
        </p:spPr>
        <p:txBody>
          <a:bodyPr wrap="square">
            <a:spAutoFit/>
          </a:bodyPr>
          <a:lstStyle/>
          <a:p>
            <a:r>
              <a:rPr lang="ru-RU" sz="2400" dirty="0">
                <a:latin typeface="Arial" panose="020B0604020202020204" pitchFamily="34" charset="0"/>
                <a:cs typeface="Arial" panose="020B0604020202020204" pitchFamily="34" charset="0"/>
              </a:rPr>
              <a:t>The </a:t>
            </a:r>
            <a:r>
              <a:rPr lang="ru-RU" sz="2400" dirty="0" err="1">
                <a:latin typeface="Arial" panose="020B0604020202020204" pitchFamily="34" charset="0"/>
                <a:cs typeface="Arial" panose="020B0604020202020204" pitchFamily="34" charset="0"/>
              </a:rPr>
              <a:t>prevention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interstate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constantly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given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attention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such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bodies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world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community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UN Security Council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General </a:t>
            </a:r>
            <a:r>
              <a:rPr lang="ru-RU" sz="2400" dirty="0" err="1">
                <a:latin typeface="Arial" panose="020B0604020202020204" pitchFamily="34" charset="0"/>
                <a:cs typeface="Arial" panose="020B0604020202020204" pitchFamily="34" charset="0"/>
              </a:rPr>
              <a:t>Assembly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well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regional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military-political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organizations</a:t>
            </a:r>
            <a:r>
              <a:rPr lang="ru-RU" sz="2400" dirty="0">
                <a:latin typeface="Arial" panose="020B0604020202020204" pitchFamily="34" charset="0"/>
                <a:cs typeface="Arial" panose="020B0604020202020204" pitchFamily="34" charset="0"/>
              </a:rPr>
              <a:t>.</a:t>
            </a:r>
          </a:p>
          <a:p>
            <a:endParaRPr lang="ru-RU" sz="2400" dirty="0">
              <a:latin typeface="Arial" panose="020B0604020202020204" pitchFamily="34" charset="0"/>
              <a:cs typeface="Arial" panose="020B0604020202020204" pitchFamily="34" charset="0"/>
            </a:endParaRPr>
          </a:p>
          <a:p>
            <a:r>
              <a:rPr lang="ru-RU" sz="2400" dirty="0">
                <a:latin typeface="Arial" panose="020B0604020202020204" pitchFamily="34" charset="0"/>
                <a:cs typeface="Arial" panose="020B0604020202020204" pitchFamily="34" charset="0"/>
              </a:rPr>
              <a:t>It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impossible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not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note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unfortunately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effectiveness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conflict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prevention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all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areas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noted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low</a:t>
            </a:r>
            <a:r>
              <a:rPr lang="ru-RU" sz="2400" dirty="0">
                <a:latin typeface="Arial" panose="020B0604020202020204" pitchFamily="34" charset="0"/>
                <a:cs typeface="Arial" panose="020B0604020202020204" pitchFamily="34" charset="0"/>
              </a:rPr>
              <a:t>.</a:t>
            </a:r>
          </a:p>
          <a:p>
            <a:endParaRPr lang="ru-RU" sz="2400" dirty="0">
              <a:latin typeface="Arial" panose="020B0604020202020204" pitchFamily="34" charset="0"/>
              <a:cs typeface="Arial" panose="020B0604020202020204" pitchFamily="34" charset="0"/>
            </a:endParaRPr>
          </a:p>
          <a:p>
            <a:r>
              <a:rPr lang="ru-RU" sz="2400" dirty="0" err="1">
                <a:latin typeface="Arial" panose="020B0604020202020204" pitchFamily="34" charset="0"/>
                <a:cs typeface="Arial" panose="020B0604020202020204" pitchFamily="34" charset="0"/>
              </a:rPr>
              <a:t>This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mainly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explained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fact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problem</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outside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interference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 </a:t>
            </a:r>
            <a:r>
              <a:rPr lang="ru-RU" sz="2400" dirty="0" err="1">
                <a:latin typeface="Arial" panose="020B0604020202020204" pitchFamily="34" charset="0"/>
                <a:cs typeface="Arial" panose="020B0604020202020204" pitchFamily="34" charset="0"/>
              </a:rPr>
              <a:t>conflict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its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early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especially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latent</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stage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has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obstacles</a:t>
            </a:r>
            <a:r>
              <a:rPr lang="ru-RU" sz="2400" dirty="0">
                <a:latin typeface="Arial" panose="020B0604020202020204" pitchFamily="34" charset="0"/>
                <a:cs typeface="Arial" panose="020B0604020202020204" pitchFamily="34" charset="0"/>
              </a:rPr>
              <a:t>. On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one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such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interference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case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early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warning</a:t>
            </a:r>
            <a:r>
              <a:rPr lang="ru-RU" sz="2400" dirty="0">
                <a:latin typeface="Arial" panose="020B0604020202020204" pitchFamily="34" charset="0"/>
                <a:cs typeface="Arial" panose="020B0604020202020204" pitchFamily="34" charset="0"/>
              </a:rPr>
              <a:t> - </a:t>
            </a:r>
            <a:r>
              <a:rPr lang="ru-RU" sz="2400" dirty="0" err="1">
                <a:latin typeface="Arial" panose="020B0604020202020204" pitchFamily="34" charset="0"/>
                <a:cs typeface="Arial" panose="020B0604020202020204" pitchFamily="34" charset="0"/>
              </a:rPr>
              <a:t>even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pre-intervention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socially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useful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often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necessary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in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any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case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more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productive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than</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dispassionately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waiting</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for</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outcome</a:t>
            </a:r>
            <a:r>
              <a:rPr lang="ru-RU" sz="2400" dirty="0">
                <a:latin typeface="Arial" panose="020B0604020202020204" pitchFamily="34" charset="0"/>
                <a:cs typeface="Arial" panose="020B0604020202020204" pitchFamily="34" charset="0"/>
              </a:rPr>
              <a:t>. It </a:t>
            </a:r>
            <a:r>
              <a:rPr lang="ru-RU" sz="2400" dirty="0" err="1">
                <a:latin typeface="Arial" panose="020B0604020202020204" pitchFamily="34" charset="0"/>
                <a:cs typeface="Arial" panose="020B0604020202020204" pitchFamily="34" charset="0"/>
              </a:rPr>
              <a:t>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enough</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recall</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history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emergence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Second World War </a:t>
            </a:r>
            <a:r>
              <a:rPr lang="ru-RU" sz="2400" dirty="0" err="1">
                <a:latin typeface="Arial" panose="020B0604020202020204" pitchFamily="34" charset="0"/>
                <a:cs typeface="Arial" panose="020B0604020202020204" pitchFamily="34" charset="0"/>
              </a:rPr>
              <a:t>to</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be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convinced</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the</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validity</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of</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this</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conclusion</a:t>
            </a:r>
            <a:r>
              <a:rPr lang="ru-RU"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93322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2786E62-97CA-898F-90F1-18CD6BAAEFE3}"/>
              </a:ext>
            </a:extLst>
          </p:cNvPr>
          <p:cNvSpPr>
            <a:spLocks noGrp="1"/>
          </p:cNvSpPr>
          <p:nvPr>
            <p:ph idx="1"/>
          </p:nvPr>
        </p:nvSpPr>
        <p:spPr>
          <a:xfrm>
            <a:off x="628650" y="332656"/>
            <a:ext cx="7886700" cy="6264696"/>
          </a:xfrm>
        </p:spPr>
        <p:txBody>
          <a:bodyPr>
            <a:normAutofit fontScale="92500" lnSpcReduction="20000"/>
          </a:bodyPr>
          <a:lstStyle/>
          <a:p>
            <a:pPr marL="0" indent="0">
              <a:buNone/>
            </a:pPr>
            <a:r>
              <a:rPr lang="en-US" sz="2800" dirty="0">
                <a:latin typeface="Arial" panose="020B0604020202020204" pitchFamily="34" charset="0"/>
                <a:cs typeface="Arial" panose="020B0604020202020204" pitchFamily="34" charset="0"/>
              </a:rPr>
              <a:t>But, on the other hand, a conflict is often considered (and not without reason) as a private matter of the parties. From the standpoint of humanism and non-interference in other people's affairs, imposing one's decision, and even more so forcing the parties to agree or behave in a certain way, is unethical, illegal or untimely. </a:t>
            </a:r>
          </a:p>
          <a:p>
            <a:pPr marL="0" indent="0">
              <a:buNone/>
            </a:pPr>
            <a:r>
              <a:rPr lang="en-US" sz="2800" dirty="0">
                <a:latin typeface="Arial" panose="020B0604020202020204" pitchFamily="34" charset="0"/>
                <a:cs typeface="Arial" panose="020B0604020202020204" pitchFamily="34" charset="0"/>
              </a:rPr>
              <a:t>Therefore, it turns out that intervention in a conflict (and prevention is one of the forms of intervention) is possible only when the conflict outgrows the framework of personal (group) relations and becomes - in terms of intensity, object, etc. - a socially significant event affecting the vital interests of other parties. </a:t>
            </a:r>
          </a:p>
          <a:p>
            <a:pPr marL="0" indent="0">
              <a:buNone/>
            </a:pPr>
            <a:r>
              <a:rPr lang="en-US" sz="2800" dirty="0">
                <a:latin typeface="Arial" panose="020B0604020202020204" pitchFamily="34" charset="0"/>
                <a:cs typeface="Arial" panose="020B0604020202020204" pitchFamily="34" charset="0"/>
              </a:rPr>
              <a:t>Conflict prevention consists of influencing its elements: participants, their motives for behavior, objects, forces and means used before the confrontation has arisen. Therefore, depending on the nature of the conflict, preventive activities can be very diverse.</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5599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F99422-47F5-CDE7-5154-83FB5752598E}"/>
              </a:ext>
            </a:extLst>
          </p:cNvPr>
          <p:cNvSpPr>
            <a:spLocks noGrp="1"/>
          </p:cNvSpPr>
          <p:nvPr>
            <p:ph type="title"/>
          </p:nvPr>
        </p:nvSpPr>
        <p:spPr/>
        <p:txBody>
          <a:bodyPr/>
          <a:lstStyle/>
          <a:p>
            <a:pPr algn="ctr"/>
            <a:r>
              <a:rPr lang="en-US" sz="4800" dirty="0">
                <a:latin typeface="Arial" panose="020B0604020202020204" pitchFamily="34" charset="0"/>
                <a:cs typeface="Arial" panose="020B0604020202020204" pitchFamily="34" charset="0"/>
              </a:rPr>
              <a:t>Elimination of causes</a:t>
            </a:r>
            <a:endParaRPr lang="ru-RU" dirty="0"/>
          </a:p>
        </p:txBody>
      </p:sp>
      <p:sp>
        <p:nvSpPr>
          <p:cNvPr id="3" name="Объект 2">
            <a:extLst>
              <a:ext uri="{FF2B5EF4-FFF2-40B4-BE49-F238E27FC236}">
                <a16:creationId xmlns:a16="http://schemas.microsoft.com/office/drawing/2014/main" id="{54069DF3-64CB-0832-DB39-6A330E273335}"/>
              </a:ext>
            </a:extLst>
          </p:cNvPr>
          <p:cNvSpPr>
            <a:spLocks noGrp="1"/>
          </p:cNvSpPr>
          <p:nvPr>
            <p:ph idx="1"/>
          </p:nvPr>
        </p:nvSpPr>
        <p:spPr>
          <a:xfrm>
            <a:off x="628650" y="1484784"/>
            <a:ext cx="7886700" cy="5184576"/>
          </a:xfrm>
        </p:spPr>
        <p:txBody>
          <a:bodyPr>
            <a:normAutofit lnSpcReduction="10000"/>
          </a:bodyPr>
          <a:lstStyle/>
          <a:p>
            <a:pPr marL="0" indent="0">
              <a:buNone/>
            </a:pPr>
            <a:r>
              <a:rPr lang="en-US" dirty="0">
                <a:latin typeface="Arial" panose="020B0604020202020204" pitchFamily="34" charset="0"/>
                <a:cs typeface="Arial" panose="020B0604020202020204" pitchFamily="34" charset="0"/>
              </a:rPr>
              <a:t>The most effective form of conflict prevention is the elimination of its causes. This activity is manifested at different levels.</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At the general social level, we are talking about identifying and eliminating major economic, social and political factors that disorganize public and state life. Imbalances in the economy, a sharp gap in the standard and quality of life of large groups and strata of the population, political instability, disorganization and inefficiency of the management system - all this serves as a constant source of large and small, internal and external conflicts. Their prevention involves consistent implementation of social, economic, cultural policies in the interests of the whole society, strengthening law and order and legality, raising the spiritual culture of people. This is the so-called "general prevention" of any socially negative phenomena in society, including conflict situations. For its systematic implementation, a well-thought-out strategy for the development of society, enjoying mass support from the population, is needed.</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8759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779C8AD-A999-8E26-CC39-9DA8106B4DF0}"/>
              </a:ext>
            </a:extLst>
          </p:cNvPr>
          <p:cNvSpPr>
            <a:spLocks noGrp="1"/>
          </p:cNvSpPr>
          <p:nvPr>
            <p:ph idx="1"/>
          </p:nvPr>
        </p:nvSpPr>
        <p:spPr>
          <a:xfrm>
            <a:off x="0" y="130324"/>
            <a:ext cx="8928992" cy="6597352"/>
          </a:xfrm>
        </p:spPr>
        <p:txBody>
          <a:bodyPr>
            <a:noAutofit/>
          </a:bodyPr>
          <a:lstStyle/>
          <a:p>
            <a:pPr marL="0" indent="0">
              <a:buNone/>
            </a:pPr>
            <a:r>
              <a:rPr lang="en-US" sz="2000" dirty="0">
                <a:latin typeface="Arial" panose="020B0604020202020204" pitchFamily="34" charset="0"/>
                <a:cs typeface="Arial" panose="020B0604020202020204" pitchFamily="34" charset="0"/>
              </a:rPr>
              <a:t>Of great importance in preventive work is changing the value orientations of the population in the direction of increasing respect for a person, strengthening trust in him, combating violence, intolerance of other people's opinions. Tolerance, pluralism of opinions, publicity are relatively new phenomena in our society, they have not yet become organically part of its "flesh and blood". </a:t>
            </a:r>
          </a:p>
          <a:p>
            <a:pPr marL="0" indent="0">
              <a:buNone/>
            </a:pPr>
            <a:r>
              <a:rPr lang="en-US" sz="2000" dirty="0">
                <a:latin typeface="Arial" panose="020B0604020202020204" pitchFamily="34" charset="0"/>
                <a:cs typeface="Arial" panose="020B0604020202020204" pitchFamily="34" charset="0"/>
              </a:rPr>
              <a:t>All the more urgent is persistent work to overcome negative phenomena, eradicate the "subculture of violence" characteristic of many segments of the population, respect and protect human rights, legitimate interests of the individual. </a:t>
            </a:r>
          </a:p>
          <a:p>
            <a:pPr marL="0" indent="0">
              <a:buNone/>
            </a:pPr>
            <a:r>
              <a:rPr lang="en-US" sz="2000" dirty="0">
                <a:latin typeface="Arial" panose="020B0604020202020204" pitchFamily="34" charset="0"/>
                <a:cs typeface="Arial" panose="020B0604020202020204" pitchFamily="34" charset="0"/>
              </a:rPr>
              <a:t>For the purposes of general social conflict prevention, it is necessary to identify and study numerous conflicts that arise in public life, which should be facilitated by the development of </a:t>
            </a:r>
            <a:r>
              <a:rPr lang="en-US" sz="2000" dirty="0" err="1">
                <a:latin typeface="Arial" panose="020B0604020202020204" pitchFamily="34" charset="0"/>
                <a:cs typeface="Arial" panose="020B0604020202020204" pitchFamily="34" charset="0"/>
              </a:rPr>
              <a:t>conflictological</a:t>
            </a:r>
            <a:r>
              <a:rPr lang="en-US" sz="2000" dirty="0">
                <a:latin typeface="Arial" panose="020B0604020202020204" pitchFamily="34" charset="0"/>
                <a:cs typeface="Arial" panose="020B0604020202020204" pitchFamily="34" charset="0"/>
              </a:rPr>
              <a:t> research. Each conflict at work, in everyday life, in the sphere of leisure arises for specific reasons and under certain conditions. </a:t>
            </a:r>
          </a:p>
          <a:p>
            <a:pPr marL="0" indent="0">
              <a:buNone/>
            </a:pPr>
            <a:r>
              <a:rPr lang="en-US" sz="2000" dirty="0">
                <a:latin typeface="Arial" panose="020B0604020202020204" pitchFamily="34" charset="0"/>
                <a:cs typeface="Arial" panose="020B0604020202020204" pitchFamily="34" charset="0"/>
              </a:rPr>
              <a:t>This specific usually reflects more general problems and contradictions of a particular sphere of life. Therefore, the analysis and explanation of the objective reasons for the occurrence of the most common cases and the subsequent generalization of data can play an important role in determining the range of social problems that require urgent solutions - economic, political, social. Psychological research, a cross-section of public opinion, mass sentiment give significant results for determining the direction of efforts of social institutions and government structures.</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7149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6CE507-45B5-9292-649A-31C6B7DF5586}"/>
              </a:ext>
            </a:extLst>
          </p:cNvPr>
          <p:cNvSpPr>
            <a:spLocks noGrp="1"/>
          </p:cNvSpPr>
          <p:nvPr>
            <p:ph type="title"/>
          </p:nvPr>
        </p:nvSpPr>
        <p:spPr>
          <a:xfrm>
            <a:off x="628650" y="365127"/>
            <a:ext cx="7886700" cy="903634"/>
          </a:xfrm>
        </p:spPr>
        <p:txBody>
          <a:bodyPr/>
          <a:lstStyle/>
          <a:p>
            <a:pPr algn="ctr"/>
            <a:r>
              <a:rPr lang="en-US" sz="4000" b="1" dirty="0">
                <a:latin typeface="Arial" panose="020B0604020202020204" pitchFamily="34" charset="0"/>
                <a:cs typeface="Arial" panose="020B0604020202020204" pitchFamily="34" charset="0"/>
              </a:rPr>
              <a:t>Maintaining cooperation. </a:t>
            </a:r>
            <a:endParaRPr lang="ru-RU"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a16="http://schemas.microsoft.com/office/drawing/2014/main" id="{1BEF5B4E-F490-3971-1200-72041DB31915}"/>
              </a:ext>
            </a:extLst>
          </p:cNvPr>
          <p:cNvSpPr>
            <a:spLocks noGrp="1"/>
          </p:cNvSpPr>
          <p:nvPr>
            <p:ph idx="1"/>
          </p:nvPr>
        </p:nvSpPr>
        <p:spPr>
          <a:xfrm>
            <a:off x="628650" y="1340768"/>
            <a:ext cx="7886700" cy="4836195"/>
          </a:xfrm>
        </p:spPr>
        <p:txBody>
          <a:bodyPr>
            <a:normAutofit lnSpcReduction="10000"/>
          </a:bodyPr>
          <a:lstStyle/>
          <a:p>
            <a:pPr marL="0" indent="0" algn="ctr">
              <a:buNone/>
            </a:pPr>
            <a:r>
              <a:rPr lang="en-US" sz="3200" dirty="0">
                <a:latin typeface="Arial" panose="020B0604020202020204" pitchFamily="34" charset="0"/>
                <a:cs typeface="Arial" panose="020B0604020202020204" pitchFamily="34" charset="0"/>
              </a:rPr>
              <a:t>Before entering into confrontation, future opponents are most likely in neutral relations, and perhaps even cooperate with each other (colleagues, neighbors, family members, public organizations, the state). In this case, a very reliable way to prevent conflict is not to destroy the existing, albeit minimal, cooperation, but to strengthen it, support and enhance it. </a:t>
            </a:r>
            <a:r>
              <a:rPr lang="en-US" sz="3200" dirty="0" err="1">
                <a:latin typeface="Arial" panose="020B0604020202020204" pitchFamily="34" charset="0"/>
                <a:cs typeface="Arial" panose="020B0604020202020204" pitchFamily="34" charset="0"/>
              </a:rPr>
              <a:t>Conflictologists</a:t>
            </a:r>
            <a:r>
              <a:rPr lang="en-US" sz="3200" dirty="0">
                <a:latin typeface="Arial" panose="020B0604020202020204" pitchFamily="34" charset="0"/>
                <a:cs typeface="Arial" panose="020B0604020202020204" pitchFamily="34" charset="0"/>
              </a:rPr>
              <a:t> have developed a number of methods for maintaining and developing cooperation.</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59025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648</TotalTime>
  <Words>4716</Words>
  <Application>Microsoft Office PowerPoint</Application>
  <PresentationFormat>Экран (4:3)</PresentationFormat>
  <Paragraphs>128</Paragraphs>
  <Slides>38</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38</vt:i4>
      </vt:variant>
    </vt:vector>
  </HeadingPairs>
  <TitlesOfParts>
    <vt:vector size="42" baseType="lpstr">
      <vt:lpstr>Arial</vt:lpstr>
      <vt:lpstr>Calibri</vt:lpstr>
      <vt:lpstr>Calibri Light</vt:lpstr>
      <vt:lpstr>Тема Office</vt:lpstr>
      <vt:lpstr>AL-FARABI KAZAKH NATIONAL UNIVERSITY</vt:lpstr>
      <vt:lpstr>Презентация PowerPoint</vt:lpstr>
      <vt:lpstr>Lecture plan:</vt:lpstr>
      <vt:lpstr>Conflict prevention is, of course, much more reasonable and useful from all points of view than ending or resolving a conflict that has already taken place. Therefore, significant efforts of society and the state are aimed at conflict prevention. This is mainly due to interstate and criminal conflicts that threaten the life, health, property of citizens, public interests and values. In the 90s, in Russia, as well as in some other countries (the USA, India, Spain), serious attention began to be paid to the prevention of interethnic conflicts. True, this area of ​​state activity acquired generally recognized significance relatively late - when interethnic conflicts had already fully developed.</vt:lpstr>
      <vt:lpstr>Презентация PowerPoint</vt:lpstr>
      <vt:lpstr>Презентация PowerPoint</vt:lpstr>
      <vt:lpstr>Elimination of causes</vt:lpstr>
      <vt:lpstr>Презентация PowerPoint</vt:lpstr>
      <vt:lpstr>Maintaining cooperation. </vt:lpstr>
      <vt:lpstr>These include, in particular, the following methods:</vt:lpstr>
      <vt:lpstr>These include, in particular, the following methods:</vt:lpstr>
      <vt:lpstr>The named methods of maintaining and strengthening cooperation are, of course, not exhaustive. Everything that can contribute to maintaining normal business relations between people, strengthening their mutual trust and respect, works against conflict, prevents its occurrence, and if it has already begun, contributes to its speedy resolution.</vt:lpstr>
      <vt:lpstr>Institutionalization of conflict</vt:lpstr>
      <vt:lpstr>Institutionalized conflicts take place within the framework of the laws existing in society. The main conditions of institutionalized political conflicts are democracy, the rule of law, a developed civil society, etc.  In contrast, non-institutionalized political conflicts are aimed at destabilizing, weakening the political system and its institutions, overthrowing the existing political regime or radically changing the political course.</vt:lpstr>
      <vt:lpstr>"Institutionalization of political conflict", meaning the process of formation of political and non-political institutions, a system of norms, values, attitudes capable of regulating the behavior of citizens in a conflict situation.</vt:lpstr>
      <vt:lpstr>A. Glukhov defines this concept as a complex phenomenon involving a number of technologies:</vt:lpstr>
      <vt:lpstr>The following features of a democratic society contribute to the institutionalization of conflicts: </vt:lpstr>
      <vt:lpstr>The conditions for the institutionalization of political conflicts are:</vt:lpstr>
      <vt:lpstr>Therefore, training citizens to use peaceful means of conflict resolution will take many years and require a lot of effort. In a society where conditions have been created for the institutionalization of conflicts, the institutions of the political system provide an opportunity for various social groups and political forces to express their positions and interests. </vt:lpstr>
      <vt:lpstr>It is in such a society that there is a high probability of detecting the level of social tension, preventing or eliminating conflict. In this regard, the experience of individual countries shows how a sharp surge in conflicts in the absence of mechanisms for its settlement took society by surprise and led to spontaneous and uncontrollable explosions of discontent among various groups of the population.</vt:lpstr>
      <vt:lpstr>Institutionalization tasks</vt:lpstr>
      <vt:lpstr>Презентация PowerPoint</vt:lpstr>
      <vt:lpstr>Презентация PowerPoint</vt:lpstr>
      <vt:lpstr>R. Dahl names seven conditions under which a peaceful course of conflicts is most likely:</vt:lpstr>
      <vt:lpstr>Презентация PowerPoint</vt:lpstr>
      <vt:lpstr>Презентация PowerPoint</vt:lpstr>
      <vt:lpstr>Презентация PowerPoint</vt:lpstr>
      <vt:lpstr>Презентация PowerPoint</vt:lpstr>
      <vt:lpstr>Normative regulation of conflicts</vt:lpstr>
      <vt:lpstr>Презентация PowerPoint</vt:lpstr>
      <vt:lpstr>Презентация PowerPoint</vt:lpstr>
      <vt:lpstr>Презентация PowerPoint</vt:lpstr>
      <vt:lpstr>Презентация PowerPoint</vt:lpstr>
      <vt:lpstr>Презентация PowerPoint</vt:lpstr>
      <vt:lpstr>They believe that when preparing any business contract, it is necessary to provide at least:</vt:lpstr>
      <vt:lpstr>Презентация PowerPoint</vt:lpstr>
      <vt:lpstr> A legal norm, like any other social norm, has several channels (or lines) of influence on people's behavior.</vt:lpstr>
      <vt:lpstr>Along all these lines (or channels) the law influences: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Технология  предупреждения конфликтов</dc:title>
  <dc:creator>Ирина</dc:creator>
  <cp:lastModifiedBy>Пользователь</cp:lastModifiedBy>
  <cp:revision>78</cp:revision>
  <dcterms:created xsi:type="dcterms:W3CDTF">2009-04-22T09:00:07Z</dcterms:created>
  <dcterms:modified xsi:type="dcterms:W3CDTF">2024-11-19T06:14:45Z</dcterms:modified>
</cp:coreProperties>
</file>